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
  </p:notesMasterIdLst>
  <p:sldIdLst>
    <p:sldId id="257" r:id="rId3"/>
    <p:sldId id="259" r:id="rId5"/>
    <p:sldId id="333" r:id="rId6"/>
    <p:sldId id="364" r:id="rId7"/>
    <p:sldId id="365" r:id="rId8"/>
    <p:sldId id="366" r:id="rId9"/>
    <p:sldId id="291" r:id="rId10"/>
    <p:sldId id="476" r:id="rId11"/>
    <p:sldId id="447" r:id="rId12"/>
    <p:sldId id="448" r:id="rId13"/>
    <p:sldId id="480" r:id="rId14"/>
    <p:sldId id="500" r:id="rId15"/>
    <p:sldId id="336" r:id="rId16"/>
    <p:sldId id="346" r:id="rId17"/>
    <p:sldId id="337" r:id="rId18"/>
    <p:sldId id="410" r:id="rId19"/>
    <p:sldId id="347" r:id="rId20"/>
    <p:sldId id="350" r:id="rId21"/>
    <p:sldId id="409" r:id="rId22"/>
    <p:sldId id="389" r:id="rId23"/>
    <p:sldId id="338" r:id="rId24"/>
    <p:sldId id="351" r:id="rId25"/>
    <p:sldId id="390" r:id="rId26"/>
    <p:sldId id="339" r:id="rId27"/>
    <p:sldId id="496" r:id="rId28"/>
    <p:sldId id="340" r:id="rId29"/>
    <p:sldId id="445" r:id="rId30"/>
  </p:sldIdLst>
  <p:sldSz cx="12192000" cy="6858000"/>
  <p:notesSz cx="6858000" cy="9144000"/>
  <p:embeddedFontLst>
    <p:embeddedFont>
      <p:font typeface="微软雅黑" panose="020B0503020204020204" charset="-122"/>
      <p:regular r:id="rId34"/>
    </p:embeddedFont>
    <p:embeddedFont>
      <p:font typeface="等线" panose="02010600030101010101"/>
      <p:regular r:id="rId35"/>
      <p:bold r:id="rId36"/>
    </p:embeddedFont>
    <p:embeddedFont>
      <p:font typeface="等线" panose="02010600030101010101" pitchFamily="2" charset="-122"/>
      <p:regular r:id="rId37"/>
    </p:embeddedFont>
    <p:embeddedFont>
      <p:font typeface="仿宋_GB2312" panose="02010609030101010101" charset="-122"/>
      <p:regular r:id="rId38"/>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3" autoAdjust="0"/>
    <p:restoredTop sz="94608" autoAdjust="0"/>
  </p:normalViewPr>
  <p:slideViewPr>
    <p:cSldViewPr snapToGrid="0">
      <p:cViewPr varScale="1">
        <p:scale>
          <a:sx n="108" d="100"/>
          <a:sy n="108" d="100"/>
        </p:scale>
        <p:origin x="678" y="120"/>
      </p:cViewPr>
      <p:guideLst/>
    </p:cSldViewPr>
  </p:slideViewPr>
  <p:notesTextViewPr>
    <p:cViewPr>
      <p:scale>
        <a:sx n="1" d="1"/>
        <a:sy n="1" d="1"/>
      </p:scale>
      <p:origin x="0" y="0"/>
    </p:cViewPr>
  </p:notesTextViewPr>
  <p:gridSpacing cx="72000" cy="720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8" Type="http://schemas.openxmlformats.org/officeDocument/2006/relationships/font" Target="fonts/font5.fntdata"/><Relationship Id="rId37" Type="http://schemas.openxmlformats.org/officeDocument/2006/relationships/font" Target="fonts/font4.fntdata"/><Relationship Id="rId36" Type="http://schemas.openxmlformats.org/officeDocument/2006/relationships/font" Target="fonts/font3.fntdata"/><Relationship Id="rId35" Type="http://schemas.openxmlformats.org/officeDocument/2006/relationships/font" Target="fonts/font2.fntdata"/><Relationship Id="rId34" Type="http://schemas.openxmlformats.org/officeDocument/2006/relationships/font" Target="fonts/font1.fntdata"/><Relationship Id="rId33" Type="http://schemas.openxmlformats.org/officeDocument/2006/relationships/tableStyles" Target="tableStyles.xml"/><Relationship Id="rId32" Type="http://schemas.openxmlformats.org/officeDocument/2006/relationships/viewProps" Target="viewProps.xml"/><Relationship Id="rId31" Type="http://schemas.openxmlformats.org/officeDocument/2006/relationships/presProps" Target="presProps.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D09BC8-07F5-404F-BEE1-F5E4626D6634}"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33B14A-456A-4813-9F5F-D323F4AC7049}"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7795E90E-5776-4F8A-ACD8-F3C897C8876C}" type="slidenum">
              <a:rPr kumimoji="0" lang="zh-CN" altLang="en-US" sz="1200" b="0" i="0" u="none" strike="noStrike" kern="1200" cap="none" spc="0" normalizeH="0" baseline="0" noProof="0" smtClean="0">
                <a:ln>
                  <a:noFill/>
                </a:ln>
                <a:solidFill>
                  <a:prstClr val="black"/>
                </a:solidFill>
                <a:effectLst/>
                <a:uLnTx/>
                <a:uFillTx/>
                <a:latin typeface="等线" panose="02010600030101010101"/>
                <a:ea typeface="等线"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a:ea typeface="等线"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7795E90E-5776-4F8A-ACD8-F3C897C8876C}" type="slidenum">
              <a:rPr kumimoji="0" lang="zh-CN" altLang="en-US" sz="1200" b="0" i="0" u="none" strike="noStrike" kern="1200" cap="none" spc="0" normalizeH="0" baseline="0" noProof="0" smtClean="0">
                <a:ln>
                  <a:noFill/>
                </a:ln>
                <a:solidFill>
                  <a:prstClr val="black"/>
                </a:solidFill>
                <a:effectLst/>
                <a:uLnTx/>
                <a:uFillTx/>
                <a:latin typeface="等线" panose="02010600030101010101"/>
                <a:ea typeface="等线"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a:ea typeface="等线" panose="02010600030101010101" pitchFamily="2"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6056AEA0-7C88-4F01-AFAF-0CDD97ADC74B}" type="slidenum">
              <a:rPr kumimoji="0" lang="zh-CN" altLang="en-US" sz="1200" b="0" i="0" u="none" strike="noStrike" kern="1200" cap="none" spc="0" normalizeH="0" baseline="0" noProof="0" smtClean="0">
                <a:ln>
                  <a:noFill/>
                </a:ln>
                <a:solidFill>
                  <a:prstClr val="black"/>
                </a:solidFill>
                <a:effectLst/>
                <a:uLnTx/>
                <a:uFillTx/>
                <a:latin typeface="等线" panose="02010600030101010101"/>
                <a:ea typeface="等线"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a:ea typeface="等线" panose="02010600030101010101" pitchFamily="2" charset="-122"/>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7795E90E-5776-4F8A-ACD8-F3C897C8876C}" type="slidenum">
              <a:rPr kumimoji="0" lang="zh-CN" altLang="en-US" sz="1200" b="0" i="0" u="none" strike="noStrike" kern="1200" cap="none" spc="0" normalizeH="0" baseline="0" noProof="0" smtClean="0">
                <a:ln>
                  <a:noFill/>
                </a:ln>
                <a:solidFill>
                  <a:prstClr val="black"/>
                </a:solidFill>
                <a:effectLst/>
                <a:uLnTx/>
                <a:uFillTx/>
                <a:latin typeface="等线" panose="02010600030101010101"/>
                <a:ea typeface="等线"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a:ea typeface="等线"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7795E90E-5776-4F8A-ACD8-F3C897C8876C}" type="slidenum">
              <a:rPr kumimoji="0" lang="zh-CN" altLang="en-US" sz="1200" b="0" i="0" u="none" strike="noStrike" kern="1200" cap="none" spc="0" normalizeH="0" baseline="0" noProof="0" smtClean="0">
                <a:ln>
                  <a:noFill/>
                </a:ln>
                <a:solidFill>
                  <a:prstClr val="black"/>
                </a:solidFill>
                <a:effectLst/>
                <a:uLnTx/>
                <a:uFillTx/>
                <a:latin typeface="等线" panose="02010600030101010101"/>
                <a:ea typeface="等线"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a:ea typeface="等线"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7795E90E-5776-4F8A-ACD8-F3C897C8876C}" type="slidenum">
              <a:rPr kumimoji="0" lang="zh-CN" altLang="en-US" sz="1200" b="0" i="0" u="none" strike="noStrike" kern="1200" cap="none" spc="0" normalizeH="0" baseline="0" noProof="0" smtClean="0">
                <a:ln>
                  <a:noFill/>
                </a:ln>
                <a:solidFill>
                  <a:prstClr val="black"/>
                </a:solidFill>
                <a:effectLst/>
                <a:uLnTx/>
                <a:uFillTx/>
                <a:latin typeface="等线" panose="02010600030101010101"/>
                <a:ea typeface="等线"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a:ea typeface="等线"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6056AEA0-7C88-4F01-AFAF-0CDD97ADC74B}" type="slidenum">
              <a:rPr kumimoji="0" lang="zh-CN" altLang="en-US" sz="1200" b="0" i="0" u="none" strike="noStrike" kern="1200" cap="none" spc="0" normalizeH="0" baseline="0" noProof="0" smtClean="0">
                <a:ln>
                  <a:noFill/>
                </a:ln>
                <a:solidFill>
                  <a:prstClr val="black"/>
                </a:solidFill>
                <a:effectLst/>
                <a:uLnTx/>
                <a:uFillTx/>
                <a:latin typeface="等线" panose="02010600030101010101"/>
                <a:ea typeface="等线"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a:ea typeface="等线"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7795E90E-5776-4F8A-ACD8-F3C897C8876C}" type="slidenum">
              <a:rPr kumimoji="0" lang="zh-CN" altLang="en-US" sz="1200" b="0" i="0" u="none" strike="noStrike" kern="1200" cap="none" spc="0" normalizeH="0" baseline="0" noProof="0" smtClean="0">
                <a:ln>
                  <a:noFill/>
                </a:ln>
                <a:solidFill>
                  <a:prstClr val="black"/>
                </a:solidFill>
                <a:effectLst/>
                <a:uLnTx/>
                <a:uFillTx/>
                <a:latin typeface="等线" panose="02010600030101010101"/>
                <a:ea typeface="等线"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a:ea typeface="等线"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6056AEA0-7C88-4F01-AFAF-0CDD97ADC74B}" type="slidenum">
              <a:rPr kumimoji="0" lang="zh-CN" altLang="en-US" sz="1200" b="0" i="0" u="none" strike="noStrike" kern="1200" cap="none" spc="0" normalizeH="0" baseline="0" noProof="0" smtClean="0">
                <a:ln>
                  <a:noFill/>
                </a:ln>
                <a:solidFill>
                  <a:prstClr val="black"/>
                </a:solidFill>
                <a:effectLst/>
                <a:uLnTx/>
                <a:uFillTx/>
                <a:latin typeface="等线" panose="02010600030101010101"/>
                <a:ea typeface="等线"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a:ea typeface="等线" panose="02010600030101010101" pitchFamily="2"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7795E90E-5776-4F8A-ACD8-F3C897C8876C}" type="slidenum">
              <a:rPr kumimoji="0" lang="zh-CN" altLang="en-US" sz="1200" b="0" i="0" u="none" strike="noStrike" kern="1200" cap="none" spc="0" normalizeH="0" baseline="0" noProof="0" smtClean="0">
                <a:ln>
                  <a:noFill/>
                </a:ln>
                <a:solidFill>
                  <a:prstClr val="black"/>
                </a:solidFill>
                <a:effectLst/>
                <a:uLnTx/>
                <a:uFillTx/>
                <a:latin typeface="等线" panose="02010600030101010101"/>
                <a:ea typeface="等线"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a:ea typeface="等线" panose="02010600030101010101" pitchFamily="2"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6056AEA0-7C88-4F01-AFAF-0CDD97ADC74B}" type="slidenum">
              <a:rPr kumimoji="0" lang="zh-CN" altLang="en-US" sz="1200" b="0" i="0" u="none" strike="noStrike" kern="1200" cap="none" spc="0" normalizeH="0" baseline="0" noProof="0" smtClean="0">
                <a:ln>
                  <a:noFill/>
                </a:ln>
                <a:solidFill>
                  <a:prstClr val="black"/>
                </a:solidFill>
                <a:effectLst/>
                <a:uLnTx/>
                <a:uFillTx/>
                <a:latin typeface="等线" panose="02010600030101010101"/>
                <a:ea typeface="等线"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a:ea typeface="等线" panose="02010600030101010101" pitchFamily="2"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7795E90E-5776-4F8A-ACD8-F3C897C8876C}" type="slidenum">
              <a:rPr kumimoji="0" lang="zh-CN" altLang="en-US" sz="1200" b="0" i="0" u="none" strike="noStrike" kern="1200" cap="none" spc="0" normalizeH="0" baseline="0" noProof="0" smtClean="0">
                <a:ln>
                  <a:noFill/>
                </a:ln>
                <a:solidFill>
                  <a:prstClr val="black"/>
                </a:solidFill>
                <a:effectLst/>
                <a:uLnTx/>
                <a:uFillTx/>
                <a:latin typeface="等线" panose="02010600030101010101"/>
                <a:ea typeface="等线"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a:ea typeface="等线"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V="1">
            <a:off x="0" y="0"/>
            <a:ext cx="12192000" cy="6858000"/>
          </a:xfrm>
          <a:prstGeom prst="rect">
            <a:avLst/>
          </a:prstGeom>
        </p:spPr>
      </p:pic>
      <p:sp>
        <p:nvSpPr>
          <p:cNvPr id="5" name="文本框 4"/>
          <p:cNvSpPr txBox="1"/>
          <p:nvPr userDrawn="1"/>
        </p:nvSpPr>
        <p:spPr>
          <a:xfrm>
            <a:off x="4157006" y="250561"/>
            <a:ext cx="3877985" cy="646331"/>
          </a:xfrm>
          <a:prstGeom prst="rect">
            <a:avLst/>
          </a:prstGeom>
          <a:noFill/>
        </p:spPr>
        <p:txBody>
          <a:bodyPr wrap="none" rtlCol="0">
            <a:spAutoFit/>
          </a:bodyPr>
          <a:lstStyle/>
          <a:p>
            <a:pPr algn="ctr"/>
            <a:r>
              <a:rPr lang="zh-CN" altLang="en-US" sz="3600" b="1" dirty="0">
                <a:solidFill>
                  <a:schemeClr val="accent1"/>
                </a:solidFill>
                <a:cs typeface="+mn-ea"/>
                <a:sym typeface="+mn-lt"/>
              </a:rPr>
              <a:t>添加页面标题内容</a:t>
            </a:r>
            <a:endParaRPr lang="zh-CN" altLang="en-US" sz="3600" b="1" dirty="0">
              <a:solidFill>
                <a:schemeClr val="accent1"/>
              </a:solidFill>
              <a:cs typeface="+mn-ea"/>
              <a:sym typeface="+mn-lt"/>
            </a:endParaRPr>
          </a:p>
        </p:txBody>
      </p:sp>
      <p:sp>
        <p:nvSpPr>
          <p:cNvPr id="6" name="矩形 5"/>
          <p:cNvSpPr/>
          <p:nvPr userDrawn="1"/>
        </p:nvSpPr>
        <p:spPr>
          <a:xfrm>
            <a:off x="2288853" y="855736"/>
            <a:ext cx="7614294" cy="600164"/>
          </a:xfrm>
          <a:prstGeom prst="rect">
            <a:avLst/>
          </a:prstGeom>
        </p:spPr>
        <p:txBody>
          <a:bodyPr wrap="square">
            <a:spAutoFit/>
          </a:bodyPr>
          <a:lstStyle/>
          <a:p>
            <a:pPr algn="ctr"/>
            <a:r>
              <a:rPr lang="zh-CN" altLang="en-US" sz="1100" dirty="0">
                <a:solidFill>
                  <a:schemeClr val="bg2">
                    <a:lumMod val="75000"/>
                  </a:schemeClr>
                </a:solidFill>
                <a:cs typeface="+mn-ea"/>
                <a:sym typeface="+mn-lt"/>
              </a:rPr>
              <a:t>Loem ipsum dolor sameman tanam casectetur adipiscing elit tamam dalam qoue sampe. dolor sameman tanam casectetur adipiscing elit tamam dalam qoue sampe. </a:t>
            </a:r>
            <a:endParaRPr lang="zh-CN" altLang="en-US" sz="1100" dirty="0">
              <a:solidFill>
                <a:schemeClr val="bg2">
                  <a:lumMod val="75000"/>
                </a:schemeClr>
              </a:solidFill>
              <a:cs typeface="+mn-ea"/>
              <a:sym typeface="+mn-lt"/>
            </a:endParaRPr>
          </a:p>
          <a:p>
            <a:pPr algn="ctr"/>
            <a:endParaRPr lang="zh-CN" altLang="en-US" sz="1100" dirty="0">
              <a:solidFill>
                <a:schemeClr val="bg2">
                  <a:lumMod val="75000"/>
                </a:schemeClr>
              </a:solidFill>
              <a:cs typeface="+mn-ea"/>
              <a:sym typeface="+mn-lt"/>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通用模版-有副标题">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1009904" y="321497"/>
            <a:ext cx="11261650" cy="472118"/>
          </a:xfrm>
        </p:spPr>
        <p:txBody>
          <a:bodyPr>
            <a:normAutofit/>
          </a:bodyPr>
          <a:lstStyle>
            <a:lvl1pPr>
              <a:defRPr sz="2400" b="1" i="0">
                <a:solidFill>
                  <a:srgbClr val="595757"/>
                </a:solidFill>
                <a:latin typeface="微软雅黑" panose="020B0503020204020204" charset="-122"/>
                <a:ea typeface="微软雅黑" panose="020B0503020204020204" charset="-122"/>
                <a:cs typeface="微软雅黑" panose="020B0503020204020204" charset="-122"/>
              </a:defRPr>
            </a:lvl1pPr>
          </a:lstStyle>
          <a:p>
            <a:r>
              <a:rPr lang="zh-CN" altLang="en-US" dirty="0"/>
              <a:t>单击此处编辑母版标题样式</a:t>
            </a:r>
            <a:endParaRPr lang="zh-CN" altLang="en-US" dirty="0"/>
          </a:p>
        </p:txBody>
      </p:sp>
      <p:sp>
        <p:nvSpPr>
          <p:cNvPr id="8" name="副标题 2"/>
          <p:cNvSpPr>
            <a:spLocks noGrp="1"/>
          </p:cNvSpPr>
          <p:nvPr>
            <p:ph type="subTitle" idx="1"/>
          </p:nvPr>
        </p:nvSpPr>
        <p:spPr>
          <a:xfrm>
            <a:off x="444795" y="1422363"/>
            <a:ext cx="11261651" cy="4925273"/>
          </a:xfrm>
        </p:spPr>
        <p:txBody>
          <a:bodyPr>
            <a:normAutofit/>
          </a:bodyPr>
          <a:lstStyle>
            <a:lvl1pPr marL="0" indent="0" algn="l">
              <a:buNone/>
              <a:defRPr sz="1800" b="0" i="0">
                <a:solidFill>
                  <a:srgbClr val="595757">
                    <a:alpha val="50000"/>
                  </a:srgbClr>
                </a:solidFill>
                <a:latin typeface="微软雅黑" panose="020B0503020204020204" charset="-122"/>
                <a:ea typeface="微软雅黑" panose="020B0503020204020204" charset="-122"/>
                <a:cs typeface="微软雅黑" panose="020B0503020204020204" charset="-122"/>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dirty="0"/>
          </a:p>
        </p:txBody>
      </p:sp>
      <p:pic>
        <p:nvPicPr>
          <p:cNvPr id="6" name="图片 5" descr="图片包含 游戏机, 标志, 停止, 交通&#10;&#10;描述已自动生成"/>
          <p:cNvPicPr>
            <a:picLocks noChangeAspect="1"/>
          </p:cNvPicPr>
          <p:nvPr userDrawn="1"/>
        </p:nvPicPr>
        <p:blipFill>
          <a:blip r:embed="rId3" cstate="print"/>
          <a:stretch>
            <a:fillRect/>
          </a:stretch>
        </p:blipFill>
        <p:spPr>
          <a:xfrm>
            <a:off x="422251" y="6306071"/>
            <a:ext cx="1175306" cy="543679"/>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5" Type="http://schemas.openxmlformats.org/officeDocument/2006/relationships/theme" Target="../theme/theme1.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A7891A-55CC-4120-842E-9EFD23CD2274}"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BB8460-A3A7-4F6D-AC69-897ED1A14C2A}"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image" Target="../media/image5.png"/><Relationship Id="rId2" Type="http://schemas.microsoft.com/office/2007/relationships/media" Target="file:///F:\&#20132;&#26131;&#35774;&#35745;\2017\&#32972;&#26223;&#38899;&#20048;\001.PPT&#32972;&#26223;&#38899;&#20048;------&#36731;&#24555;.mp3" TargetMode="External"/><Relationship Id="rId1" Type="http://schemas.openxmlformats.org/officeDocument/2006/relationships/audio" Target="file:///F:\&#20132;&#26131;&#35774;&#35745;\2017\&#32972;&#26223;&#38899;&#20048;\001.PPT&#32972;&#26223;&#38899;&#20048;------&#36731;&#24555;.mp3"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hyperlink" Target="&#38468;&#20214;1%20&#20225;&#19994;&#20837;&#27744;&#30003;&#35831;&#34920;.docx" TargetMode="Externa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2.xml"/><Relationship Id="rId3" Type="http://schemas.openxmlformats.org/officeDocument/2006/relationships/tags" Target="../tags/tag1.xml"/><Relationship Id="rId2" Type="http://schemas.openxmlformats.org/officeDocument/2006/relationships/slide" Target="slide9.xml"/><Relationship Id="rId1" Type="http://schemas.openxmlformats.org/officeDocument/2006/relationships/slide" Target="slide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2275837" y="1204127"/>
            <a:ext cx="7040880" cy="19380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sym typeface="+mn-lt"/>
              </a:rPr>
              <a:t>福建省商贸贷外贸贷</a:t>
            </a:r>
            <a:endParaRPr kumimoji="0" lang="zh-CN" altLang="en-US" sz="60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sym typeface="+mn-lt"/>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sym typeface="+mn-lt"/>
              </a:rPr>
              <a:t>政策介绍</a:t>
            </a:r>
            <a:endParaRPr kumimoji="0" lang="en-US" altLang="zh-CN" sz="60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sym typeface="+mn-lt"/>
            </a:endParaRPr>
          </a:p>
        </p:txBody>
      </p:sp>
      <p:sp>
        <p:nvSpPr>
          <p:cNvPr id="11" name="矩形 10"/>
          <p:cNvSpPr/>
          <p:nvPr/>
        </p:nvSpPr>
        <p:spPr>
          <a:xfrm>
            <a:off x="2520315" y="3463290"/>
            <a:ext cx="6795770" cy="1663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3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ea"/>
                <a:sym typeface="+mn-lt"/>
              </a:rPr>
              <a:t>福建省商务厅财务处    薛从彬</a:t>
            </a:r>
            <a:endParaRPr kumimoji="0" lang="zh-CN" altLang="en-US" sz="23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ea"/>
              <a:sym typeface="+mn-lt"/>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3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ea"/>
              <a:sym typeface="+mn-lt"/>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3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ea"/>
                <a:sym typeface="+mn-lt"/>
              </a:rPr>
              <a:t>电话：</a:t>
            </a:r>
            <a:r>
              <a:rPr kumimoji="0" lang="en-US" altLang="zh-CN" sz="23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ea"/>
                <a:sym typeface="+mn-lt"/>
              </a:rPr>
              <a:t>0591-87303263</a:t>
            </a:r>
            <a:endParaRPr kumimoji="0" lang="en-US" altLang="zh-CN" sz="23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ea"/>
              <a:sym typeface="+mn-lt"/>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3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ea"/>
                <a:sym typeface="+mn-lt"/>
              </a:rPr>
              <a:t>邮箱：</a:t>
            </a:r>
            <a:r>
              <a:rPr kumimoji="0" lang="en-US" altLang="zh-CN" sz="23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ea"/>
                <a:sym typeface="+mn-lt"/>
              </a:rPr>
              <a:t>xuecongbin@163.com</a:t>
            </a:r>
            <a:endParaRPr kumimoji="0" lang="en-US" altLang="zh-CN" sz="23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ea"/>
              <a:sym typeface="+mn-lt"/>
            </a:endParaRPr>
          </a:p>
        </p:txBody>
      </p:sp>
      <p:pic>
        <p:nvPicPr>
          <p:cNvPr id="12" name="001.PPT背景音乐------轻快">
            <a:hlinkClick r:id="" action="ppaction://media"/>
          </p:cNvPr>
          <p:cNvPicPr>
            <a:picLocks noChangeAspect="1"/>
          </p:cNvPicPr>
          <p:nvPr>
            <a:audioFile r:link="rId1"/>
            <p:extLst>
              <p:ext uri="{DAA4B4D4-6D71-4841-9C94-3DE7FCFB9230}">
                <p14:media xmlns:p14="http://schemas.microsoft.com/office/powerpoint/2010/main" r:link="rId2"/>
              </p:ext>
            </p:extLst>
          </p:nvPr>
        </p:nvPicPr>
        <p:blipFill>
          <a:blip r:embed="rId3"/>
          <a:stretch>
            <a:fillRect/>
          </a:stretch>
        </p:blipFill>
        <p:spPr>
          <a:xfrm>
            <a:off x="11589204" y="-925285"/>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1100"/>
                            </p:stCondLst>
                            <p:childTnLst>
                              <p:par>
                                <p:cTn id="11" presetID="53" presetClass="entr" presetSubtype="16"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animEffect transition="in" filter="fade">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6" repeatCount="indefinite" fill="remove" display="0">
                  <p:stCondLst>
                    <p:cond delay="indefinite"/>
                  </p:stCondLst>
                  <p:endCondLst>
                    <p:cond evt="onStopAudio" delay="0">
                      <p:tgtEl>
                        <p:sldTgt/>
                      </p:tgtEl>
                    </p:cond>
                  </p:endCondLst>
                </p:cTn>
                <p:tgtEl>
                  <p:spTgt spid="12"/>
                </p:tgtEl>
              </p:cMediaNode>
            </p:audio>
          </p:childTnLst>
        </p:cTn>
      </p:par>
    </p:tnLst>
    <p:bldLst>
      <p:bldP spid="6" grpId="0"/>
      <p:bldP spid="11" grpId="0"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 name="文本框 17"/>
          <p:cNvSpPr txBox="1"/>
          <p:nvPr/>
        </p:nvSpPr>
        <p:spPr>
          <a:xfrm>
            <a:off x="6348095" y="367030"/>
            <a:ext cx="5292090" cy="52197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rPr>
              <a:t>《福建省商贸贷外贸贷实施暂行办法》</a:t>
            </a:r>
            <a:endPar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endParaRPr>
          </a:p>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rPr>
              <a:t>政策解读</a:t>
            </a:r>
            <a:endParaRPr lang="zh-CN" altLang="en-US"/>
          </a:p>
        </p:txBody>
      </p:sp>
      <p:sp>
        <p:nvSpPr>
          <p:cNvPr id="6" name="文本框 5"/>
          <p:cNvSpPr txBox="1"/>
          <p:nvPr/>
        </p:nvSpPr>
        <p:spPr>
          <a:xfrm>
            <a:off x="4203700" y="602598"/>
            <a:ext cx="3840480" cy="829945"/>
          </a:xfrm>
          <a:prstGeom prst="rect">
            <a:avLst/>
          </a:prstGeom>
          <a:noFill/>
        </p:spPr>
        <p:txBody>
          <a:bodyPr wrap="non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48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rPr>
              <a:t>风险补偿规定</a:t>
            </a:r>
            <a:endParaRPr kumimoji="0" lang="zh-CN" altLang="zh-CN" sz="48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endParaRPr>
          </a:p>
        </p:txBody>
      </p:sp>
      <p:sp>
        <p:nvSpPr>
          <p:cNvPr id="2" name="文本框 1"/>
          <p:cNvSpPr txBox="1"/>
          <p:nvPr/>
        </p:nvSpPr>
        <p:spPr>
          <a:xfrm>
            <a:off x="1257935" y="1569720"/>
            <a:ext cx="9920605" cy="2861310"/>
          </a:xfrm>
          <a:prstGeom prst="rect">
            <a:avLst/>
          </a:prstGeom>
          <a:noFill/>
        </p:spPr>
        <p:txBody>
          <a:bodyPr wrap="square" rtlCol="0" anchor="t">
            <a:spAutoFit/>
          </a:bodyPr>
          <a:p>
            <a:pPr marL="0" marR="0" lvl="0" indent="0" algn="l" defTabSz="914400" rtl="0" eaLnBrk="1" fontAlgn="auto" latinLnBrk="0" hangingPunct="1">
              <a:lnSpc>
                <a:spcPct val="120000"/>
              </a:lnSpc>
              <a:spcBef>
                <a:spcPts val="0"/>
              </a:spcBef>
              <a:spcAft>
                <a:spcPts val="0"/>
              </a:spcAft>
              <a:buClrTx/>
              <a:buSzTx/>
              <a:buFontTx/>
              <a:buNone/>
              <a:defRPr/>
            </a:pPr>
            <a:r>
              <a:rPr lang="en-US" altLang="zh-CN" sz="3000" noProof="0">
                <a:ln>
                  <a:noFill/>
                </a:ln>
                <a:solidFill>
                  <a:srgbClr val="080808"/>
                </a:solidFill>
                <a:effectLst/>
                <a:uLnTx/>
                <a:uFillTx/>
                <a:latin typeface="Arial" panose="020B0604020202020204" pitchFamily="34" charset="0"/>
                <a:ea typeface="微软雅黑" panose="020B0503020204020204" charset="-122"/>
                <a:sym typeface="Arial" panose="020B0604020202020204" pitchFamily="34" charset="0"/>
              </a:rPr>
              <a:t>     </a:t>
            </a:r>
            <a:r>
              <a:rPr lang="zh-CN" altLang="en-US" sz="3000" noProof="0">
                <a:ln>
                  <a:noFill/>
                </a:ln>
                <a:solidFill>
                  <a:srgbClr val="080808"/>
                </a:solidFill>
                <a:effectLst/>
                <a:uLnTx/>
                <a:uFillTx/>
                <a:latin typeface="Arial" panose="020B0604020202020204" pitchFamily="34" charset="0"/>
                <a:ea typeface="微软雅黑" panose="020B0503020204020204" charset="-122"/>
                <a:sym typeface="Arial" panose="020B0604020202020204" pitchFamily="34" charset="0"/>
              </a:rPr>
              <a:t>金融机构违反国家法律法规造成的损失，资金池不予补偿。出现不良时，资金池的补偿范围为同一企业同一年度内不超过1000万元的商贸贷、外贸贷。同一企业出现多笔不良贷款时，资金池按纯信用贷款、出口信保保单融资、其他类贷款的顺序依次给予补偿。</a:t>
            </a:r>
            <a:endParaRPr lang="zh-CN" altLang="en-US" sz="30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íṡľíḍè-Rectangle 29"/>
          <p:cNvSpPr/>
          <p:nvPr/>
        </p:nvSpPr>
        <p:spPr>
          <a:xfrm>
            <a:off x="6347460" y="1490345"/>
            <a:ext cx="5448300" cy="4064000"/>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square" anchor="ctr" anchorCtr="1">
            <a:normAutofit lnSpcReduction="10000"/>
          </a:bodyPr>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升级主要体现：</a:t>
            </a:r>
            <a:endPar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endParaRPr>
          </a:p>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    1.以前是合作银行主导，现在依托金服云平台，是合作银行与中小微商贸、外贸企业双主导。</a:t>
            </a:r>
            <a:endPar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endParaRPr>
          </a:p>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    2.以前选择部分合作银行开展业务，现在是全开放，入驻金服云平台的银行均能参与。</a:t>
            </a:r>
            <a:endPar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3" name="íṡľíḍè-Rectangle 27"/>
          <p:cNvSpPr/>
          <p:nvPr/>
        </p:nvSpPr>
        <p:spPr>
          <a:xfrm>
            <a:off x="998855" y="1494155"/>
            <a:ext cx="4898390" cy="4060190"/>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square" anchor="ctr" anchorCtr="1">
            <a:normAutofit/>
          </a:bodyPr>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  </a:t>
            </a:r>
            <a:r>
              <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     是原有助保贷政策的延续和升级版。保留了原助保贷政策的风险分担功能。</a:t>
            </a:r>
            <a:endPar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18" name="文本框 17"/>
          <p:cNvSpPr txBox="1"/>
          <p:nvPr/>
        </p:nvSpPr>
        <p:spPr>
          <a:xfrm>
            <a:off x="6348095" y="367030"/>
            <a:ext cx="5292090" cy="52197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rPr>
              <a:t>《福建省商贸贷外贸贷实施暂行办法》</a:t>
            </a:r>
            <a:endPar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endParaRPr>
          </a:p>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rPr>
              <a:t>政策解读</a:t>
            </a:r>
            <a:endParaRPr lang="zh-CN" altLang="en-US"/>
          </a:p>
        </p:txBody>
      </p:sp>
      <p:sp>
        <p:nvSpPr>
          <p:cNvPr id="6" name="文本框 5"/>
          <p:cNvSpPr txBox="1"/>
          <p:nvPr/>
        </p:nvSpPr>
        <p:spPr>
          <a:xfrm>
            <a:off x="2984500" y="462263"/>
            <a:ext cx="6278880" cy="829945"/>
          </a:xfrm>
          <a:prstGeom prst="rect">
            <a:avLst/>
          </a:prstGeom>
          <a:noFill/>
        </p:spPr>
        <p:txBody>
          <a:bodyPr wrap="non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48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rPr>
              <a:t>与原助保贷政策的关系</a:t>
            </a:r>
            <a:endParaRPr kumimoji="0" lang="zh-CN" altLang="zh-CN" sz="48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íṡľíḍè-Rectangle 29"/>
          <p:cNvSpPr/>
          <p:nvPr/>
        </p:nvSpPr>
        <p:spPr>
          <a:xfrm>
            <a:off x="1269365" y="1490345"/>
            <a:ext cx="10526395" cy="4064000"/>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square" anchor="ctr" anchorCtr="1">
            <a:normAutofit lnSpcReduction="10000"/>
          </a:bodyPr>
          <a:p>
            <a:pPr marL="0" marR="0" lvl="0" indent="0" algn="l" defTabSz="914400" rtl="0" eaLnBrk="1" fontAlgn="auto" latinLnBrk="0" hangingPunct="1">
              <a:lnSpc>
                <a:spcPct val="120000"/>
              </a:lnSpc>
              <a:spcBef>
                <a:spcPts val="0"/>
              </a:spcBef>
              <a:spcAft>
                <a:spcPts val="0"/>
              </a:spcAft>
              <a:buClrTx/>
              <a:buSzTx/>
              <a:buFontTx/>
              <a:buNone/>
              <a:defRPr/>
            </a:pPr>
            <a:r>
              <a:rPr kumimoji="0" lang="en-US" altLang="zh-CN"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      </a:t>
            </a:r>
            <a:r>
              <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纾困贷款：</a:t>
            </a:r>
            <a:r>
              <a:rPr kumimoji="0" lang="en-US" altLang="zh-CN"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5</a:t>
            </a:r>
            <a:r>
              <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月</a:t>
            </a:r>
            <a:r>
              <a:rPr kumimoji="0" lang="en-US" altLang="zh-CN"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20</a:t>
            </a:r>
            <a:r>
              <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日，省财政厅等5部门发文设立首期100亿元的中小微企业专项纾困贷款资金，共有</a:t>
            </a:r>
            <a:r>
              <a:rPr kumimoji="0" lang="zh-CN" altLang="en-US" sz="2300" b="1"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12家银行</a:t>
            </a:r>
            <a:r>
              <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参与，</a:t>
            </a:r>
            <a:r>
              <a:rPr kumimoji="0" lang="zh-CN" altLang="en-US" sz="2300" b="1"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中小微企业</a:t>
            </a:r>
            <a:r>
              <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通过</a:t>
            </a:r>
            <a:r>
              <a:rPr kumimoji="0" lang="zh-CN" altLang="en-US" sz="2300" b="1"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金服云平台</a:t>
            </a:r>
            <a:r>
              <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申请，</a:t>
            </a:r>
            <a:r>
              <a:rPr kumimoji="0" lang="zh-CN" altLang="en-US" sz="2300" b="1"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财政给予1个点贴息</a:t>
            </a:r>
            <a:r>
              <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。目的是</a:t>
            </a:r>
            <a:r>
              <a:rPr kumimoji="0" lang="zh-CN" altLang="en-US" sz="2300" b="1"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应对新冠肺炎疫情影响</a:t>
            </a:r>
            <a:r>
              <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，纾解中小微企业面临的暂时流动性困难。</a:t>
            </a:r>
            <a:endPar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endParaRPr>
          </a:p>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      商贸贷外贸贷：是省商务厅、省财政厅、省金融监管局依托</a:t>
            </a:r>
            <a:r>
              <a:rPr kumimoji="0" lang="zh-CN" altLang="en-US" sz="2300" b="1"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金服云平台</a:t>
            </a:r>
            <a:r>
              <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，借助省财政设立的</a:t>
            </a:r>
            <a:r>
              <a:rPr kumimoji="0" lang="en-US" altLang="zh-CN" sz="2300" b="1"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10</a:t>
            </a:r>
            <a:r>
              <a:rPr kumimoji="0" lang="zh-CN" altLang="en-US" sz="2300" b="1"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亿元政策性优惠贷款风险分担资金池</a:t>
            </a:r>
            <a:r>
              <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，针对</a:t>
            </a:r>
            <a:r>
              <a:rPr kumimoji="0" lang="zh-CN" altLang="en-US" sz="2300" b="1"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中小微商贸、外贸企业</a:t>
            </a:r>
            <a:r>
              <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a:t>
            </a:r>
            <a:r>
              <a:rPr lang="zh-CN" altLang="en-US" sz="2300" noProof="0">
                <a:ln>
                  <a:noFill/>
                </a:ln>
                <a:solidFill>
                  <a:srgbClr val="080808"/>
                </a:solidFill>
                <a:effectLst/>
                <a:uLnTx/>
                <a:uFillTx/>
                <a:latin typeface="Arial" panose="020B0604020202020204" pitchFamily="34" charset="0"/>
                <a:ea typeface="微软雅黑" panose="020B0503020204020204" charset="-122"/>
                <a:sym typeface="Arial" panose="020B0604020202020204" pitchFamily="34" charset="0"/>
              </a:rPr>
              <a:t>共同推出的专属金融产品，推动金融机构为中小微商贸外贸企业提供优质金融服务。入驻金服云平台的金融机构均可参与（目前是</a:t>
            </a:r>
            <a:r>
              <a:rPr lang="en-US" altLang="zh-CN" sz="2300" b="1" noProof="0">
                <a:ln>
                  <a:noFill/>
                </a:ln>
                <a:solidFill>
                  <a:srgbClr val="080808"/>
                </a:solidFill>
                <a:effectLst/>
                <a:uLnTx/>
                <a:uFillTx/>
                <a:latin typeface="Arial" panose="020B0604020202020204" pitchFamily="34" charset="0"/>
                <a:ea typeface="微软雅黑" panose="020B0503020204020204" charset="-122"/>
                <a:sym typeface="Arial" panose="020B0604020202020204" pitchFamily="34" charset="0"/>
              </a:rPr>
              <a:t>27</a:t>
            </a:r>
            <a:r>
              <a:rPr lang="zh-CN" altLang="en-US" sz="2300" b="1" noProof="0">
                <a:ln>
                  <a:noFill/>
                </a:ln>
                <a:solidFill>
                  <a:srgbClr val="080808"/>
                </a:solidFill>
                <a:effectLst/>
                <a:uLnTx/>
                <a:uFillTx/>
                <a:latin typeface="Arial" panose="020B0604020202020204" pitchFamily="34" charset="0"/>
                <a:ea typeface="微软雅黑" panose="020B0503020204020204" charset="-122"/>
                <a:sym typeface="Arial" panose="020B0604020202020204" pitchFamily="34" charset="0"/>
              </a:rPr>
              <a:t>家银行</a:t>
            </a:r>
            <a:r>
              <a:rPr lang="zh-CN" altLang="en-US" sz="2300" noProof="0">
                <a:ln>
                  <a:noFill/>
                </a:ln>
                <a:solidFill>
                  <a:srgbClr val="080808"/>
                </a:solidFill>
                <a:effectLst/>
                <a:uLnTx/>
                <a:uFillTx/>
                <a:latin typeface="Arial" panose="020B0604020202020204" pitchFamily="34" charset="0"/>
                <a:ea typeface="微软雅黑" panose="020B0503020204020204" charset="-122"/>
                <a:sym typeface="Arial" panose="020B0604020202020204" pitchFamily="34" charset="0"/>
              </a:rPr>
              <a:t>），属于</a:t>
            </a:r>
            <a:r>
              <a:rPr lang="zh-CN" altLang="en-US" sz="2300" b="1" noProof="0">
                <a:ln>
                  <a:noFill/>
                </a:ln>
                <a:solidFill>
                  <a:srgbClr val="080808"/>
                </a:solidFill>
                <a:effectLst/>
                <a:uLnTx/>
                <a:uFillTx/>
                <a:latin typeface="Arial" panose="020B0604020202020204" pitchFamily="34" charset="0"/>
                <a:ea typeface="微软雅黑" panose="020B0503020204020204" charset="-122"/>
                <a:sym typeface="Arial" panose="020B0604020202020204" pitchFamily="34" charset="0"/>
              </a:rPr>
              <a:t>中长期政策</a:t>
            </a:r>
            <a:r>
              <a:rPr lang="zh-CN" altLang="en-US" sz="2300" noProof="0">
                <a:ln>
                  <a:noFill/>
                </a:ln>
                <a:solidFill>
                  <a:srgbClr val="080808"/>
                </a:solidFill>
                <a:effectLst/>
                <a:uLnTx/>
                <a:uFillTx/>
                <a:latin typeface="Arial" panose="020B0604020202020204" pitchFamily="34" charset="0"/>
                <a:ea typeface="微软雅黑" panose="020B0503020204020204" charset="-122"/>
                <a:sym typeface="Arial" panose="020B0604020202020204" pitchFamily="34" charset="0"/>
              </a:rPr>
              <a:t>。</a:t>
            </a:r>
            <a:endPar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endParaRPr>
          </a:p>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    </a:t>
            </a:r>
            <a:endPar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18" name="文本框 17"/>
          <p:cNvSpPr txBox="1"/>
          <p:nvPr/>
        </p:nvSpPr>
        <p:spPr>
          <a:xfrm>
            <a:off x="6348095" y="367030"/>
            <a:ext cx="5292090" cy="52197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rPr>
              <a:t>《福建省商贸贷外贸贷实施暂行办法》</a:t>
            </a:r>
            <a:endPar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endParaRPr>
          </a:p>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rPr>
              <a:t>政策解读</a:t>
            </a:r>
            <a:endParaRPr lang="zh-CN" altLang="en-US"/>
          </a:p>
        </p:txBody>
      </p:sp>
      <p:sp>
        <p:nvSpPr>
          <p:cNvPr id="6" name="文本框 5"/>
          <p:cNvSpPr txBox="1"/>
          <p:nvPr/>
        </p:nvSpPr>
        <p:spPr>
          <a:xfrm>
            <a:off x="3594100" y="462263"/>
            <a:ext cx="5059680" cy="829945"/>
          </a:xfrm>
          <a:prstGeom prst="rect">
            <a:avLst/>
          </a:prstGeom>
          <a:noFill/>
        </p:spPr>
        <p:txBody>
          <a:bodyPr wrap="non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48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rPr>
              <a:t>与纾困贷款的关系</a:t>
            </a:r>
            <a:endParaRPr kumimoji="0" lang="zh-CN" altLang="zh-CN" sz="48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2321560" y="1607803"/>
            <a:ext cx="7548880" cy="19380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60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rPr>
              <a:t>2.2 </a:t>
            </a:r>
            <a:r>
              <a:rPr kumimoji="0" lang="zh-CN" altLang="en-US" sz="60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rPr>
              <a:t>哪些企业可以申请</a:t>
            </a:r>
            <a:endParaRPr kumimoji="0" lang="zh-CN" altLang="en-US" sz="60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rPr>
              <a:t>商贸贷、外贸贷</a:t>
            </a:r>
            <a:endParaRPr kumimoji="0" lang="zh-CN" altLang="en-US" sz="60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endParaRPr>
          </a:p>
        </p:txBody>
      </p:sp>
      <p:sp>
        <p:nvSpPr>
          <p:cNvPr id="18" name="文本框 17"/>
          <p:cNvSpPr txBox="1"/>
          <p:nvPr/>
        </p:nvSpPr>
        <p:spPr>
          <a:xfrm>
            <a:off x="6348095" y="367030"/>
            <a:ext cx="5292090" cy="52197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rPr>
              <a:t>《福建省商贸贷外贸贷实施暂行办法》</a:t>
            </a:r>
            <a:endPar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endParaRPr>
          </a:p>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rPr>
              <a:t>政策解读</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本框 17"/>
          <p:cNvSpPr txBox="1"/>
          <p:nvPr/>
        </p:nvSpPr>
        <p:spPr>
          <a:xfrm>
            <a:off x="6348095" y="367030"/>
            <a:ext cx="5292090" cy="52197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rPr>
              <a:t>《福建省商贸贷外贸贷实施暂行办法》</a:t>
            </a:r>
            <a:endPar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endParaRPr>
          </a:p>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rPr>
              <a:t>政策解读</a:t>
            </a:r>
            <a:endParaRPr lang="zh-CN" altLang="en-US"/>
          </a:p>
        </p:txBody>
      </p:sp>
      <p:grpSp>
        <p:nvGrpSpPr>
          <p:cNvPr id="24" name="组合 23"/>
          <p:cNvGrpSpPr/>
          <p:nvPr/>
        </p:nvGrpSpPr>
        <p:grpSpPr>
          <a:xfrm>
            <a:off x="6489700" y="982980"/>
            <a:ext cx="3107690" cy="3328035"/>
            <a:chOff x="7903142" y="2283239"/>
            <a:chExt cx="3107758" cy="3876916"/>
          </a:xfrm>
        </p:grpSpPr>
        <p:sp>
          <p:nvSpPr>
            <p:cNvPr id="3" name="íṡľíḍè-Rectangle 29"/>
            <p:cNvSpPr/>
            <p:nvPr/>
          </p:nvSpPr>
          <p:spPr>
            <a:xfrm>
              <a:off x="7903142" y="2283239"/>
              <a:ext cx="3107758" cy="3876916"/>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square" anchor="ctr" anchorCtr="1">
              <a:normAutofit/>
            </a:bodyPr>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       </a:t>
              </a:r>
              <a:r>
                <a:rPr lang="zh-CN" altLang="en-US" sz="1600">
                  <a:solidFill>
                    <a:schemeClr val="tx1"/>
                  </a:solidFill>
                  <a:sym typeface="+mn-ea"/>
                </a:rPr>
                <a:t>福建省（不含计划单列市）内登记注册、守法经营、无不良记录、上年度进出口额在6500万美元（以海关数据为准）及以下的外贸企业。</a:t>
              </a:r>
              <a:endParaRPr kumimoji="0" lang="zh-CN" altLang="en-US" sz="1600" b="0" i="0" u="none" strike="noStrike" kern="1200" cap="none" spc="0" normalizeH="0" baseline="0" noProof="0">
                <a:ln>
                  <a:noFill/>
                </a:ln>
                <a:solidFill>
                  <a:schemeClr val="tx1"/>
                </a:solidFill>
                <a:effectLst/>
                <a:uLnTx/>
                <a:uFillTx/>
                <a:latin typeface="Arial" panose="020B0604020202020204" pitchFamily="34" charset="0"/>
                <a:ea typeface="微软雅黑" panose="020B0503020204020204" charset="-122"/>
                <a:cs typeface="+mn-cs"/>
                <a:sym typeface="+mn-ea"/>
              </a:endParaRPr>
            </a:p>
          </p:txBody>
        </p:sp>
        <p:sp>
          <p:nvSpPr>
            <p:cNvPr id="13" name="íṡľíḍè-TextBox 49"/>
            <p:cNvSpPr txBox="1"/>
            <p:nvPr/>
          </p:nvSpPr>
          <p:spPr bwMode="auto">
            <a:xfrm>
              <a:off x="8379345" y="2676616"/>
              <a:ext cx="2155353" cy="328231"/>
            </a:xfrm>
            <a:prstGeom prst="rect">
              <a:avLst/>
            </a:prstGeom>
            <a:noFill/>
          </p:spPr>
          <p:txBody>
            <a:bodyPr wrap="none" lIns="0" tIns="0" rIns="0" bIns="0">
              <a:normAutofit fontScale="80000"/>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135" b="0" i="0" u="none" strike="noStrike" kern="1200" cap="none" spc="0" normalizeH="0" baseline="0" noProof="0">
                  <a:ln>
                    <a:noFill/>
                  </a:ln>
                  <a:solidFill>
                    <a:srgbClr val="013365"/>
                  </a:solidFill>
                  <a:effectLst/>
                  <a:uLnTx/>
                  <a:uFillTx/>
                  <a:latin typeface="Arial" panose="020B0604020202020204" pitchFamily="34" charset="0"/>
                  <a:ea typeface="微软雅黑" panose="020B0503020204020204" charset="-122"/>
                  <a:cs typeface="+mn-cs"/>
                  <a:sym typeface="Arial" panose="020B0604020202020204" pitchFamily="34" charset="0"/>
                </a:rPr>
                <a:t>申请外贸贷的主体</a:t>
              </a:r>
              <a:endParaRPr kumimoji="0" lang="zh-CN" altLang="en-US" sz="2135" b="0" i="0" u="none" strike="noStrike" kern="1200" cap="none" spc="0" normalizeH="0" baseline="0" noProof="0">
                <a:ln>
                  <a:noFill/>
                </a:ln>
                <a:solidFill>
                  <a:srgbClr val="013365"/>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cxnSp>
          <p:nvCxnSpPr>
            <p:cNvPr id="14" name="îŝḷîḓé-Straight Connector 50"/>
            <p:cNvCxnSpPr/>
            <p:nvPr/>
          </p:nvCxnSpPr>
          <p:spPr>
            <a:xfrm>
              <a:off x="8420289" y="2615820"/>
              <a:ext cx="207346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23" name="组合 22"/>
          <p:cNvGrpSpPr/>
          <p:nvPr/>
        </p:nvGrpSpPr>
        <p:grpSpPr>
          <a:xfrm>
            <a:off x="2164715" y="982980"/>
            <a:ext cx="3475355" cy="3355340"/>
            <a:chOff x="1181102" y="2283239"/>
            <a:chExt cx="3107758" cy="3876916"/>
          </a:xfrm>
        </p:grpSpPr>
        <p:sp>
          <p:nvSpPr>
            <p:cNvPr id="4" name="íṡľíḍè-Rectangle 27"/>
            <p:cNvSpPr/>
            <p:nvPr/>
          </p:nvSpPr>
          <p:spPr>
            <a:xfrm>
              <a:off x="1181102" y="2283239"/>
              <a:ext cx="3107758" cy="3876916"/>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square" anchor="ctr" anchorCtr="1">
              <a:normAutofit/>
            </a:bodyPr>
            <a:p>
              <a:pPr marL="0" marR="0" lvl="0" indent="0" algn="ctr" defTabSz="914400" rtl="0" eaLnBrk="1" fontAlgn="auto" latinLnBrk="0" hangingPunct="1">
                <a:lnSpc>
                  <a:spcPct val="120000"/>
                </a:lnSpc>
                <a:spcBef>
                  <a:spcPts val="0"/>
                </a:spcBef>
                <a:spcAft>
                  <a:spcPts val="0"/>
                </a:spcAft>
                <a:buClrTx/>
                <a:buSzTx/>
                <a:buFontTx/>
                <a:buNone/>
                <a:defRPr/>
              </a:pPr>
              <a:endParaRPr kumimoji="0" lang="zh-CN" altLang="en-US" sz="1600" b="0" i="0" u="none" strike="noStrike" kern="1200" cap="none" spc="0" normalizeH="0" baseline="0" noProof="0">
                <a:ln>
                  <a:noFill/>
                </a:ln>
                <a:solidFill>
                  <a:schemeClr val="tx1"/>
                </a:solidFill>
                <a:effectLst/>
                <a:uLnTx/>
                <a:uFillTx/>
                <a:latin typeface="Arial" panose="020B0604020202020204" pitchFamily="34" charset="0"/>
                <a:ea typeface="微软雅黑" panose="020B0503020204020204" charset="-122"/>
                <a:cs typeface="+mn-cs"/>
                <a:sym typeface="Arial" panose="020B0604020202020204" pitchFamily="34" charset="0"/>
              </a:endParaRPr>
            </a:p>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200" cap="none" spc="0" normalizeH="0" baseline="0" noProof="0">
                  <a:ln>
                    <a:noFill/>
                  </a:ln>
                  <a:solidFill>
                    <a:schemeClr val="tx1"/>
                  </a:solidFill>
                  <a:effectLst/>
                  <a:uLnTx/>
                  <a:uFillTx/>
                  <a:latin typeface="Arial" panose="020B0604020202020204" pitchFamily="34" charset="0"/>
                  <a:ea typeface="微软雅黑" panose="020B0503020204020204" charset="-122"/>
                  <a:cs typeface="+mn-cs"/>
                  <a:sym typeface="Arial" panose="020B0604020202020204" pitchFamily="34" charset="0"/>
                </a:rPr>
                <a:t>       </a:t>
              </a:r>
              <a:endParaRPr kumimoji="0" lang="zh-CN" altLang="en-US" sz="1600" b="0" i="0" u="none" strike="noStrike" kern="1200" cap="none" spc="0" normalizeH="0" baseline="0" noProof="0">
                <a:ln>
                  <a:noFill/>
                </a:ln>
                <a:solidFill>
                  <a:schemeClr val="tx1"/>
                </a:solidFill>
                <a:effectLst/>
                <a:uLnTx/>
                <a:uFillTx/>
                <a:latin typeface="Arial" panose="020B0604020202020204" pitchFamily="34" charset="0"/>
                <a:ea typeface="微软雅黑" panose="020B0503020204020204" charset="-122"/>
                <a:cs typeface="+mn-cs"/>
                <a:sym typeface="Arial" panose="020B0604020202020204" pitchFamily="34" charset="0"/>
              </a:endParaRPr>
            </a:p>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200" cap="none" spc="0" normalizeH="0" baseline="0" noProof="0">
                  <a:ln>
                    <a:noFill/>
                  </a:ln>
                  <a:solidFill>
                    <a:schemeClr val="tx1"/>
                  </a:solidFill>
                  <a:effectLst/>
                  <a:uLnTx/>
                  <a:uFillTx/>
                  <a:latin typeface="Arial" panose="020B0604020202020204" pitchFamily="34" charset="0"/>
                  <a:ea typeface="微软雅黑" panose="020B0503020204020204" charset="-122"/>
                  <a:cs typeface="+mn-cs"/>
                  <a:sym typeface="Arial" panose="020B0604020202020204" pitchFamily="34" charset="0"/>
                </a:rPr>
                <a:t>         </a:t>
              </a:r>
              <a:r>
                <a:rPr lang="zh-CN" altLang="en-US" sz="1600">
                  <a:solidFill>
                    <a:schemeClr val="tx1"/>
                  </a:solidFill>
                  <a:sym typeface="+mn-ea"/>
                </a:rPr>
                <a:t>福建省（不含计划单列市）内登记注册、守法经营、无不良记录的中小微批发、零售、住宿、餐饮及其它生活性服务业企业。中小微企业按《关于印发中小企业划型标准规定的通知》（工信部联企业〔2011〕300号）标准区分。其他生活性服务业企业主要是：家政、美容美发、沐浴、洗染、家电维修、人像摄影，会展。</a:t>
              </a:r>
              <a:endParaRPr kumimoji="0" lang="zh-CN" altLang="en-US" sz="1600" b="0" i="0" u="none" strike="noStrike" kern="1200" cap="none" spc="0" normalizeH="0" baseline="0" noProof="0">
                <a:ln>
                  <a:noFill/>
                </a:ln>
                <a:solidFill>
                  <a:schemeClr val="tx1"/>
                </a:solidFill>
                <a:effectLst/>
                <a:uLnTx/>
                <a:uFillTx/>
                <a:latin typeface="Arial" panose="020B0604020202020204" pitchFamily="34" charset="0"/>
                <a:ea typeface="微软雅黑" panose="020B0503020204020204" charset="-122"/>
                <a:cs typeface="+mn-cs"/>
                <a:sym typeface="+mn-ea"/>
              </a:endParaRPr>
            </a:p>
          </p:txBody>
        </p:sp>
        <p:sp>
          <p:nvSpPr>
            <p:cNvPr id="11" name="íṡľíḍè-TextBox 45"/>
            <p:cNvSpPr txBox="1"/>
            <p:nvPr/>
          </p:nvSpPr>
          <p:spPr bwMode="auto">
            <a:xfrm>
              <a:off x="1657305" y="2675942"/>
              <a:ext cx="2155353" cy="328231"/>
            </a:xfrm>
            <a:prstGeom prst="rect">
              <a:avLst/>
            </a:prstGeom>
            <a:noFill/>
            <a:ln>
              <a:noFill/>
            </a:ln>
          </p:spPr>
          <p:txBody>
            <a:bodyPr wrap="none" lIns="0" tIns="0" rIns="0" bIns="0">
              <a:normAutofit fontScale="80000"/>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135" b="0" i="0" u="none" strike="noStrike" kern="1200" cap="none" spc="0" normalizeH="0" baseline="0" noProof="0">
                  <a:ln>
                    <a:noFill/>
                  </a:ln>
                  <a:solidFill>
                    <a:srgbClr val="006FB8"/>
                  </a:solidFill>
                  <a:effectLst/>
                  <a:uLnTx/>
                  <a:uFillTx/>
                  <a:latin typeface="Arial" panose="020B0604020202020204" pitchFamily="34" charset="0"/>
                  <a:ea typeface="微软雅黑" panose="020B0503020204020204" charset="-122"/>
                  <a:cs typeface="+mn-cs"/>
                  <a:sym typeface="Arial" panose="020B0604020202020204" pitchFamily="34" charset="0"/>
                </a:rPr>
                <a:t>申请商贸贷的主体</a:t>
              </a:r>
              <a:endParaRPr kumimoji="0" lang="zh-CN" altLang="en-US" sz="2135" b="0" i="0" u="none" strike="noStrike" kern="1200" cap="none" spc="0" normalizeH="0" baseline="0" noProof="0">
                <a:ln>
                  <a:noFill/>
                </a:ln>
                <a:solidFill>
                  <a:srgbClr val="006FB8"/>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cxnSp>
          <p:nvCxnSpPr>
            <p:cNvPr id="12" name="íṡľíḍè-Straight Connector 46"/>
            <p:cNvCxnSpPr/>
            <p:nvPr/>
          </p:nvCxnSpPr>
          <p:spPr>
            <a:xfrm>
              <a:off x="1815298" y="2615142"/>
              <a:ext cx="183936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6" name="文本框 5"/>
          <p:cNvSpPr txBox="1"/>
          <p:nvPr/>
        </p:nvSpPr>
        <p:spPr>
          <a:xfrm>
            <a:off x="1659890" y="4675505"/>
            <a:ext cx="8872855" cy="922020"/>
          </a:xfrm>
          <a:prstGeom prst="rect">
            <a:avLst/>
          </a:prstGeom>
          <a:noFill/>
        </p:spPr>
        <p:txBody>
          <a:bodyPr wrap="square" rtlCol="0" anchor="t">
            <a:spAutoFit/>
          </a:bodyPr>
          <a:p>
            <a:r>
              <a:rPr lang="zh-CN" altLang="en-US"/>
              <a:t>上述企业应当同时符合成立两年以上、具备正常生产经营条件、近两年未发生重大安全生产事故和环境污染事故、主要负责人无违法违纪行为、企业及负责人未被纳入失信被执行人名单、企业未被纳入异常经营目录。</a:t>
            </a:r>
            <a:endParaRPr lang="zh-CN" altLang="en-US"/>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1178560" y="2005313"/>
            <a:ext cx="9834880" cy="101473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60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rPr>
              <a:t>2.3 </a:t>
            </a:r>
            <a:r>
              <a:rPr kumimoji="0" lang="zh-CN" altLang="en-US" sz="60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rPr>
              <a:t>如何申请商贸贷外贸贷？</a:t>
            </a:r>
            <a:endParaRPr kumimoji="0" lang="zh-CN" altLang="en-US" sz="60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endParaRPr>
          </a:p>
        </p:txBody>
      </p:sp>
      <p:sp>
        <p:nvSpPr>
          <p:cNvPr id="18" name="文本框 17"/>
          <p:cNvSpPr txBox="1"/>
          <p:nvPr/>
        </p:nvSpPr>
        <p:spPr>
          <a:xfrm>
            <a:off x="6348095" y="367030"/>
            <a:ext cx="5292090" cy="52197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rPr>
              <a:t>《福建省商贸贷外贸贷实施暂行办法》</a:t>
            </a:r>
            <a:endPar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endParaRPr>
          </a:p>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rPr>
              <a:t>政策解读</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167255" y="381000"/>
            <a:ext cx="8732520" cy="3209925"/>
          </a:xfrm>
          <a:prstGeom prst="rect">
            <a:avLst/>
          </a:prstGeom>
          <a:noFill/>
        </p:spPr>
        <p:txBody>
          <a:bodyPr wrap="square" rtlCol="0" anchor="t">
            <a:spAutoFit/>
          </a:bodyPr>
          <a:p>
            <a:pPr fontAlgn="auto">
              <a:lnSpc>
                <a:spcPts val="4000"/>
              </a:lnSpc>
            </a:pPr>
            <a:r>
              <a:rPr lang="en-US" altLang="zh-CN">
                <a:sym typeface="+mn-ea"/>
              </a:rPr>
              <a:t>    </a:t>
            </a:r>
            <a:r>
              <a:rPr lang="en-US" altLang="zh-CN" sz="2400">
                <a:sym typeface="+mn-ea"/>
              </a:rPr>
              <a:t>    </a:t>
            </a:r>
            <a:r>
              <a:rPr lang="zh-CN" altLang="en-US" sz="2800">
                <a:sym typeface="+mn-ea"/>
              </a:rPr>
              <a:t> </a:t>
            </a:r>
            <a:r>
              <a:rPr lang="en-US" altLang="zh-CN" sz="2800">
                <a:sym typeface="+mn-ea"/>
              </a:rPr>
              <a:t>具体流程：1.</a:t>
            </a:r>
            <a:r>
              <a:rPr lang="zh-CN" altLang="en-US" sz="2800">
                <a:sym typeface="+mn-ea"/>
              </a:rPr>
              <a:t>申请</a:t>
            </a:r>
            <a:r>
              <a:rPr lang="en-US" altLang="zh-CN" sz="2800">
                <a:sym typeface="+mn-ea"/>
              </a:rPr>
              <a:t>进入企业池名单；2.</a:t>
            </a:r>
            <a:r>
              <a:rPr lang="zh-CN" altLang="en-US" sz="2800">
                <a:sym typeface="+mn-ea"/>
              </a:rPr>
              <a:t>在</a:t>
            </a:r>
            <a:r>
              <a:rPr lang="en-US" altLang="zh-CN" sz="2800">
                <a:sym typeface="+mn-ea"/>
              </a:rPr>
              <a:t>金服云平台提出贷款申请</a:t>
            </a:r>
            <a:r>
              <a:rPr lang="zh-CN" altLang="zh-CN" sz="2800">
                <a:sym typeface="+mn-ea"/>
              </a:rPr>
              <a:t>。</a:t>
            </a:r>
            <a:endParaRPr lang="zh-CN" altLang="zh-CN" sz="2800">
              <a:sym typeface="+mn-ea"/>
            </a:endParaRPr>
          </a:p>
          <a:p>
            <a:pPr fontAlgn="auto">
              <a:lnSpc>
                <a:spcPts val="4000"/>
              </a:lnSpc>
            </a:pPr>
            <a:r>
              <a:rPr lang="zh-CN" altLang="zh-CN" sz="2800">
                <a:sym typeface="+mn-ea"/>
              </a:rPr>
              <a:t>      我们也支持先在金服云平台提出商贸贷外贸贷申请，再补充完成申请进入企业池的程序。</a:t>
            </a:r>
            <a:endParaRPr kumimoji="1" lang="zh-CN" altLang="en-US" u="none" strike="noStrike" kern="1200" cap="none" spc="0" normalizeH="0" baseline="0" noProof="0" dirty="0">
              <a:ln>
                <a:noFill/>
              </a:ln>
              <a:solidFill>
                <a:schemeClr val="bg2">
                  <a:lumMod val="25000"/>
                </a:schemeClr>
              </a:solidFill>
              <a:effectLst/>
              <a:uLnTx/>
              <a:uFillTx/>
              <a:latin typeface="微软雅黑" panose="020B0503020204020204" charset="-122"/>
              <a:ea typeface="微软雅黑" panose="020B0503020204020204" charset="-122"/>
              <a:cs typeface="微软雅黑" panose="020B0503020204020204" charset="-122"/>
            </a:endParaRPr>
          </a:p>
          <a:p>
            <a:pPr fontAlgn="auto">
              <a:lnSpc>
                <a:spcPts val="4000"/>
              </a:lnSpc>
            </a:pPr>
            <a:endParaRPr lang="zh-CN" altLang="en-US"/>
          </a:p>
          <a:p>
            <a:endParaRPr lang="zh-CN" altLang="en-US"/>
          </a:p>
          <a:p>
            <a:r>
              <a:rPr lang="zh-CN" altLang="en-US">
                <a:sym typeface="+mn-ea"/>
              </a:rPr>
              <a:t>       </a:t>
            </a:r>
            <a:endParaRPr lang="zh-CN"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240155" y="1080135"/>
            <a:ext cx="9570085" cy="4194810"/>
          </a:xfrm>
          <a:prstGeom prst="rect">
            <a:avLst/>
          </a:prstGeom>
          <a:noFill/>
        </p:spPr>
        <p:txBody>
          <a:bodyPr wrap="square" rtlCol="0">
            <a:spAutoFit/>
          </a:bodyPr>
          <a:p>
            <a:pPr fontAlgn="auto">
              <a:lnSpc>
                <a:spcPts val="4000"/>
              </a:lnSpc>
            </a:pPr>
            <a:r>
              <a:rPr lang="en-US" altLang="zh-CN" sz="2800"/>
              <a:t>    </a:t>
            </a:r>
            <a:r>
              <a:rPr lang="zh-CN" altLang="en-US" sz="2800"/>
              <a:t>申请商贸贷、外贸贷的企业首先要申请进入企业池。企业池采用名单制动态管理。符合条件的商贸、外贸企业按规定填写入池申请表</a:t>
            </a:r>
            <a:r>
              <a:rPr lang="zh-CN" altLang="en-US" sz="2800">
                <a:hlinkClick r:id="rId1" action="ppaction://hlinkfile"/>
              </a:rPr>
              <a:t>（表样详见附件1）</a:t>
            </a:r>
            <a:r>
              <a:rPr lang="zh-CN" altLang="en-US" sz="2800"/>
              <a:t>，经设区市商务主管部门或行业商协会、金融机构等推荐、省商务厅审核后，在省商务厅门户网站或金服云平台上公示5日，如无异议即进入企业池名单。</a:t>
            </a:r>
            <a:endParaRPr lang="zh-CN" altLang="en-US" sz="2800"/>
          </a:p>
          <a:p>
            <a:pPr fontAlgn="auto">
              <a:lnSpc>
                <a:spcPts val="4000"/>
              </a:lnSpc>
            </a:pPr>
            <a:r>
              <a:rPr lang="zh-CN" altLang="en-US" sz="2800"/>
              <a:t>    名单内企业如涉违法经营、出现不良记录等，不再符合相关条件，经省商务厅核实后，移出企业池名单。</a:t>
            </a:r>
            <a:endParaRPr lang="zh-CN" altLang="en-US" sz="2800"/>
          </a:p>
        </p:txBody>
      </p:sp>
      <p:sp>
        <p:nvSpPr>
          <p:cNvPr id="21" name="标题 5"/>
          <p:cNvSpPr txBox="1"/>
          <p:nvPr/>
        </p:nvSpPr>
        <p:spPr>
          <a:xfrm>
            <a:off x="319405" y="431800"/>
            <a:ext cx="10054590" cy="504190"/>
          </a:xfrm>
          <a:prstGeom prst="rect">
            <a:avLst/>
          </a:prstGeom>
        </p:spPr>
        <p:txBody>
          <a:bodyPr vert="horz" lIns="91440" tIns="72000" rIns="91440" bIns="36000" rtlCol="0" anchor="ctr">
            <a:noAutofit/>
          </a:bodyPr>
          <a:p>
            <a:pPr lvl="0">
              <a:lnSpc>
                <a:spcPct val="90000"/>
              </a:lnSpc>
              <a:defRPr/>
            </a:pPr>
            <a:r>
              <a:rPr kumimoji="1" lang="en-US" altLang="zh-CN" sz="4800" u="none" strike="noStrike" kern="1200" cap="none" spc="0" normalizeH="0" baseline="0" noProof="0" dirty="0">
                <a:ln>
                  <a:noFill/>
                </a:ln>
                <a:solidFill>
                  <a:schemeClr val="bg2">
                    <a:lumMod val="25000"/>
                  </a:schemeClr>
                </a:solidFill>
                <a:effectLst/>
                <a:uLnTx/>
                <a:uFillTx/>
                <a:latin typeface="微软雅黑" panose="020B0503020204020204" charset="-122"/>
                <a:ea typeface="微软雅黑" panose="020B0503020204020204" charset="-122"/>
                <a:cs typeface="微软雅黑" panose="020B0503020204020204" charset="-122"/>
              </a:rPr>
              <a:t>2.3.1  </a:t>
            </a:r>
            <a:r>
              <a:rPr kumimoji="1" lang="zh-CN" altLang="en-US" sz="4800" u="none" strike="noStrike" kern="1200" cap="none" spc="0" normalizeH="0" baseline="0" noProof="0" dirty="0">
                <a:ln>
                  <a:noFill/>
                </a:ln>
                <a:solidFill>
                  <a:schemeClr val="bg2">
                    <a:lumMod val="25000"/>
                  </a:schemeClr>
                </a:solidFill>
                <a:effectLst/>
                <a:uLnTx/>
                <a:uFillTx/>
                <a:latin typeface="微软雅黑" panose="020B0503020204020204" charset="-122"/>
                <a:ea typeface="微软雅黑" panose="020B0503020204020204" charset="-122"/>
                <a:cs typeface="微软雅黑" panose="020B0503020204020204" charset="-122"/>
              </a:rPr>
              <a:t>申请进入企业池名单</a:t>
            </a:r>
            <a:endParaRPr kumimoji="1" lang="zh-CN" altLang="en-US" u="none" strike="noStrike" kern="1200" cap="none" spc="0" normalizeH="0" baseline="0" noProof="0" dirty="0">
              <a:ln>
                <a:noFill/>
              </a:ln>
              <a:solidFill>
                <a:schemeClr val="bg2">
                  <a:lumMod val="25000"/>
                </a:schemeClr>
              </a:solidFill>
              <a:effectLst/>
              <a:uLnTx/>
              <a:uFillTx/>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p:cNvGrpSpPr/>
          <p:nvPr/>
        </p:nvGrpSpPr>
        <p:grpSpPr>
          <a:xfrm>
            <a:off x="6475730" y="1871980"/>
            <a:ext cx="3454400" cy="3274060"/>
            <a:chOff x="7903142" y="2283239"/>
            <a:chExt cx="3107758" cy="3262406"/>
          </a:xfrm>
        </p:grpSpPr>
        <p:sp>
          <p:nvSpPr>
            <p:cNvPr id="5" name="íṡľíḍè-Rectangle 29"/>
            <p:cNvSpPr/>
            <p:nvPr/>
          </p:nvSpPr>
          <p:spPr>
            <a:xfrm>
              <a:off x="7903142" y="2283239"/>
              <a:ext cx="3107758" cy="3262406"/>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square" anchor="ctr" anchorCtr="1">
              <a:normAutofit lnSpcReduction="10000"/>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   </a:t>
              </a:r>
              <a:endParaRPr kumimoji="0" lang="zh-CN" altLang="en-US" sz="16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endParaRPr>
            </a:p>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      </a:t>
              </a:r>
              <a:endParaRPr kumimoji="0" lang="zh-CN" altLang="en-US" sz="16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endParaRPr>
            </a:p>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      </a:t>
              </a:r>
              <a:r>
                <a:rPr lang="zh-CN" altLang="en-US" sz="2000">
                  <a:solidFill>
                    <a:schemeClr val="tx1"/>
                  </a:solidFill>
                  <a:sym typeface="+mn-ea"/>
                </a:rPr>
                <a:t>企业关注“福建金服云”微信公众号，进入“特色功能”的“快服贷”专区，点击“商贸贷”或“外贸贷”，企业按实际情况填写贷款需求，即可完成在线提交贷款申请。</a:t>
              </a:r>
              <a:endParaRPr lang="zh-CN" altLang="en-US" sz="2000">
                <a:solidFill>
                  <a:schemeClr val="tx1"/>
                </a:solidFill>
                <a:sym typeface="+mn-ea"/>
              </a:endParaRPr>
            </a:p>
          </p:txBody>
        </p:sp>
        <p:sp>
          <p:nvSpPr>
            <p:cNvPr id="13" name="íṡľíḍè-TextBox 49"/>
            <p:cNvSpPr txBox="1"/>
            <p:nvPr/>
          </p:nvSpPr>
          <p:spPr bwMode="auto">
            <a:xfrm>
              <a:off x="8379345" y="2703450"/>
              <a:ext cx="2155353" cy="328231"/>
            </a:xfrm>
            <a:prstGeom prst="rect">
              <a:avLst/>
            </a:prstGeom>
            <a:noFill/>
          </p:spPr>
          <p:txBody>
            <a:bodyPr wrap="none" lIns="0" tIns="0" rIns="0" bIns="0">
              <a:normAutofit fontScale="90000"/>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135" b="0" i="0" u="none" strike="noStrike" kern="1200" cap="none" spc="0" normalizeH="0" baseline="0" noProof="0">
                  <a:ln>
                    <a:noFill/>
                  </a:ln>
                  <a:solidFill>
                    <a:srgbClr val="013365"/>
                  </a:solidFill>
                  <a:effectLst/>
                  <a:uLnTx/>
                  <a:uFillTx/>
                  <a:latin typeface="Arial" panose="020B0604020202020204" pitchFamily="34" charset="0"/>
                  <a:ea typeface="微软雅黑" panose="020B0503020204020204" charset="-122"/>
                  <a:cs typeface="+mn-cs"/>
                  <a:sym typeface="Arial" panose="020B0604020202020204" pitchFamily="34" charset="0"/>
                </a:rPr>
                <a:t>通过手机端申请</a:t>
              </a:r>
              <a:endParaRPr kumimoji="0" lang="zh-CN" altLang="en-US" sz="2135" b="0" i="0" u="none" strike="noStrike" kern="1200" cap="none" spc="0" normalizeH="0" baseline="0" noProof="0">
                <a:ln>
                  <a:noFill/>
                </a:ln>
                <a:solidFill>
                  <a:srgbClr val="013365"/>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cxnSp>
          <p:nvCxnSpPr>
            <p:cNvPr id="14" name="îŝḷîḓé-Straight Connector 50"/>
            <p:cNvCxnSpPr/>
            <p:nvPr/>
          </p:nvCxnSpPr>
          <p:spPr>
            <a:xfrm>
              <a:off x="8420289" y="2642654"/>
              <a:ext cx="2073465"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23" name="组合 22"/>
          <p:cNvGrpSpPr/>
          <p:nvPr/>
        </p:nvGrpSpPr>
        <p:grpSpPr>
          <a:xfrm>
            <a:off x="2125345" y="1871980"/>
            <a:ext cx="3475355" cy="3273425"/>
            <a:chOff x="1181102" y="2283239"/>
            <a:chExt cx="3107758" cy="3262939"/>
          </a:xfrm>
        </p:grpSpPr>
        <p:sp>
          <p:nvSpPr>
            <p:cNvPr id="3" name="íṡľíḍè-Rectangle 27"/>
            <p:cNvSpPr/>
            <p:nvPr/>
          </p:nvSpPr>
          <p:spPr>
            <a:xfrm>
              <a:off x="1181102" y="2283239"/>
              <a:ext cx="3107758" cy="3262939"/>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square" anchor="ctr" anchorCtr="1">
              <a:normAutofit lnSpcReduction="20000"/>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200" cap="none" spc="0" normalizeH="0" baseline="0" noProof="0">
                  <a:ln>
                    <a:noFill/>
                  </a:ln>
                  <a:solidFill>
                    <a:schemeClr val="tx1"/>
                  </a:solidFill>
                  <a:effectLst/>
                  <a:uLnTx/>
                  <a:uFillTx/>
                  <a:latin typeface="Arial" panose="020B0604020202020204" pitchFamily="34" charset="0"/>
                  <a:ea typeface="微软雅黑" panose="020B0503020204020204" charset="-122"/>
                  <a:cs typeface="+mn-cs"/>
                  <a:sym typeface="Arial" panose="020B0604020202020204" pitchFamily="34" charset="0"/>
                </a:rPr>
                <a:t>          </a:t>
              </a:r>
              <a:r>
                <a:rPr kumimoji="0" lang="zh-CN" altLang="en-US" sz="2000" b="0" i="0" u="none" strike="noStrike" kern="1200" cap="none" spc="0" normalizeH="0" baseline="0" noProof="0">
                  <a:ln>
                    <a:noFill/>
                  </a:ln>
                  <a:solidFill>
                    <a:schemeClr val="tx1"/>
                  </a:solidFill>
                  <a:effectLst/>
                  <a:uLnTx/>
                  <a:uFillTx/>
                  <a:latin typeface="Arial" panose="020B0604020202020204" pitchFamily="34" charset="0"/>
                  <a:ea typeface="微软雅黑" panose="020B0503020204020204" charset="-122"/>
                  <a:cs typeface="+mn-cs"/>
                  <a:sym typeface="Arial" panose="020B0604020202020204" pitchFamily="34" charset="0"/>
                </a:rPr>
                <a:t>       </a:t>
              </a:r>
              <a:endParaRPr kumimoji="0" lang="zh-CN" altLang="en-US" sz="2000" b="0" i="0" u="none" strike="noStrike" kern="1200" cap="none" spc="0" normalizeH="0" baseline="0" noProof="0">
                <a:ln>
                  <a:noFill/>
                </a:ln>
                <a:solidFill>
                  <a:schemeClr val="tx1"/>
                </a:solidFill>
                <a:effectLst/>
                <a:uLnTx/>
                <a:uFillTx/>
                <a:latin typeface="Arial" panose="020B0604020202020204" pitchFamily="34" charset="0"/>
                <a:ea typeface="微软雅黑" panose="020B0503020204020204" charset="-122"/>
                <a:cs typeface="+mn-cs"/>
                <a:sym typeface="Arial" panose="020B0604020202020204" pitchFamily="34" charset="0"/>
              </a:endParaRPr>
            </a:p>
            <a:p>
              <a:pPr marL="0" marR="0" lvl="0" indent="0" algn="l" defTabSz="914400" rtl="0" eaLnBrk="1" fontAlgn="auto" latinLnBrk="0" hangingPunct="1">
                <a:lnSpc>
                  <a:spcPct val="120000"/>
                </a:lnSpc>
                <a:spcBef>
                  <a:spcPts val="0"/>
                </a:spcBef>
                <a:spcAft>
                  <a:spcPts val="0"/>
                </a:spcAft>
                <a:buClrTx/>
                <a:buSzTx/>
                <a:buFontTx/>
                <a:buNone/>
                <a:defRPr/>
              </a:pPr>
              <a:r>
                <a:rPr lang="zh-CN" altLang="en-US" sz="2000">
                  <a:solidFill>
                    <a:schemeClr val="tx1"/>
                  </a:solidFill>
                  <a:sym typeface="+mn-ea"/>
                </a:rPr>
                <a:t>       企业登录金服云平台网https://www.fjjfypt.com/，进入快服贷专区，点击“商贸贷”或“外贸贷”，按实际情况填写贷款需求，即可完成在线提交贷款申请。</a:t>
              </a:r>
              <a:endParaRPr lang="zh-CN" altLang="en-US" sz="2000">
                <a:solidFill>
                  <a:schemeClr val="tx1"/>
                </a:solidFill>
                <a:sym typeface="+mn-ea"/>
              </a:endParaRPr>
            </a:p>
          </p:txBody>
        </p:sp>
        <p:sp>
          <p:nvSpPr>
            <p:cNvPr id="11" name="íṡľíḍè-TextBox 45"/>
            <p:cNvSpPr txBox="1"/>
            <p:nvPr/>
          </p:nvSpPr>
          <p:spPr bwMode="auto">
            <a:xfrm>
              <a:off x="1657305" y="2642594"/>
              <a:ext cx="2155353" cy="328231"/>
            </a:xfrm>
            <a:prstGeom prst="rect">
              <a:avLst/>
            </a:prstGeom>
            <a:noFill/>
            <a:ln>
              <a:noFill/>
            </a:ln>
          </p:spPr>
          <p:txBody>
            <a:bodyPr wrap="none" lIns="0" tIns="0" rIns="0" bIns="0">
              <a:normAutofit fontScale="90000"/>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135" b="0" i="0" u="none" strike="noStrike" kern="1200" cap="none" spc="0" normalizeH="0" baseline="0" noProof="0">
                  <a:ln>
                    <a:noFill/>
                  </a:ln>
                  <a:solidFill>
                    <a:srgbClr val="006FB8"/>
                  </a:solidFill>
                  <a:effectLst/>
                  <a:uLnTx/>
                  <a:uFillTx/>
                  <a:latin typeface="Arial" panose="020B0604020202020204" pitchFamily="34" charset="0"/>
                  <a:ea typeface="微软雅黑" panose="020B0503020204020204" charset="-122"/>
                  <a:cs typeface="+mn-cs"/>
                  <a:sym typeface="Arial" panose="020B0604020202020204" pitchFamily="34" charset="0"/>
                </a:rPr>
                <a:t>通过电脑端申请</a:t>
              </a:r>
              <a:endParaRPr kumimoji="0" lang="zh-CN" altLang="en-US" sz="2135" b="0" i="0" u="none" strike="noStrike" kern="1200" cap="none" spc="0" normalizeH="0" baseline="0" noProof="0">
                <a:ln>
                  <a:noFill/>
                </a:ln>
                <a:solidFill>
                  <a:srgbClr val="006FB8"/>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cxnSp>
          <p:nvCxnSpPr>
            <p:cNvPr id="12" name="íṡľíḍè-Straight Connector 46"/>
            <p:cNvCxnSpPr/>
            <p:nvPr/>
          </p:nvCxnSpPr>
          <p:spPr>
            <a:xfrm>
              <a:off x="1815298" y="2581794"/>
              <a:ext cx="183936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2" name="文本框 1"/>
          <p:cNvSpPr txBox="1"/>
          <p:nvPr/>
        </p:nvSpPr>
        <p:spPr>
          <a:xfrm>
            <a:off x="1125220" y="1330325"/>
            <a:ext cx="9941560" cy="368300"/>
          </a:xfrm>
          <a:prstGeom prst="rect">
            <a:avLst/>
          </a:prstGeom>
          <a:noFill/>
        </p:spPr>
        <p:txBody>
          <a:bodyPr wrap="square" rtlCol="0" anchor="t">
            <a:spAutoFit/>
          </a:bodyPr>
          <a:p>
            <a:r>
              <a:rPr lang="zh-CN" altLang="en-US"/>
              <a:t>已入池企业通过金服云平台在线申请商贸贷、外贸贷：</a:t>
            </a:r>
            <a:endParaRPr lang="zh-CN" altLang="en-US"/>
          </a:p>
        </p:txBody>
      </p:sp>
      <p:sp>
        <p:nvSpPr>
          <p:cNvPr id="4" name="文本框 3"/>
          <p:cNvSpPr txBox="1"/>
          <p:nvPr/>
        </p:nvSpPr>
        <p:spPr>
          <a:xfrm>
            <a:off x="497205" y="5419725"/>
            <a:ext cx="11014075" cy="368300"/>
          </a:xfrm>
          <a:prstGeom prst="rect">
            <a:avLst/>
          </a:prstGeom>
          <a:noFill/>
        </p:spPr>
        <p:txBody>
          <a:bodyPr wrap="square" rtlCol="0">
            <a:spAutoFit/>
          </a:bodyPr>
          <a:p>
            <a:r>
              <a:rPr lang="zh-CN" altLang="en-US"/>
              <a:t>尚未成为金服云平台认证企业的，可参考“福建金服云”微信公众号“了解更多”的“注册指引”进行注册。</a:t>
            </a:r>
            <a:endParaRPr lang="zh-CN" altLang="en-US"/>
          </a:p>
        </p:txBody>
      </p:sp>
      <p:sp>
        <p:nvSpPr>
          <p:cNvPr id="21" name="标题 5"/>
          <p:cNvSpPr txBox="1"/>
          <p:nvPr/>
        </p:nvSpPr>
        <p:spPr>
          <a:xfrm>
            <a:off x="319405" y="600710"/>
            <a:ext cx="9912985" cy="377190"/>
          </a:xfrm>
          <a:prstGeom prst="rect">
            <a:avLst/>
          </a:prstGeom>
        </p:spPr>
        <p:txBody>
          <a:bodyPr vert="horz" lIns="91440" tIns="72000" rIns="91440" bIns="36000" rtlCol="0" anchor="ctr">
            <a:noAutofit/>
          </a:bodyPr>
          <a:p>
            <a:pPr lvl="0">
              <a:lnSpc>
                <a:spcPct val="90000"/>
              </a:lnSpc>
              <a:defRPr/>
            </a:pPr>
            <a:r>
              <a:rPr kumimoji="1" lang="en-US" altLang="zh-CN" sz="4800" u="none" strike="noStrike" kern="1200" cap="none" spc="0" normalizeH="0" baseline="0" noProof="0" dirty="0">
                <a:ln>
                  <a:noFill/>
                </a:ln>
                <a:solidFill>
                  <a:schemeClr val="bg2">
                    <a:lumMod val="25000"/>
                  </a:schemeClr>
                </a:solidFill>
                <a:effectLst/>
                <a:uLnTx/>
                <a:uFillTx/>
                <a:latin typeface="微软雅黑" panose="020B0503020204020204" charset="-122"/>
                <a:ea typeface="微软雅黑" panose="020B0503020204020204" charset="-122"/>
                <a:cs typeface="微软雅黑" panose="020B0503020204020204" charset="-122"/>
              </a:rPr>
              <a:t>2.3.2 </a:t>
            </a:r>
            <a:r>
              <a:rPr kumimoji="1" lang="zh-CN" altLang="en-US" sz="4800" u="none" strike="noStrike" kern="1200" cap="none" spc="0" normalizeH="0" baseline="0" noProof="0" dirty="0">
                <a:ln>
                  <a:noFill/>
                </a:ln>
                <a:solidFill>
                  <a:schemeClr val="bg2">
                    <a:lumMod val="25000"/>
                  </a:schemeClr>
                </a:solidFill>
                <a:effectLst/>
                <a:uLnTx/>
                <a:uFillTx/>
                <a:latin typeface="微软雅黑" panose="020B0503020204020204" charset="-122"/>
                <a:ea typeface="微软雅黑" panose="020B0503020204020204" charset="-122"/>
                <a:cs typeface="微软雅黑" panose="020B0503020204020204" charset="-122"/>
              </a:rPr>
              <a:t>在金服云平台提出贷款申请</a:t>
            </a:r>
            <a:endParaRPr kumimoji="1" lang="zh-CN" altLang="en-US" sz="4800" u="none" strike="noStrike" kern="1200" cap="none" spc="0" normalizeH="0" baseline="0" noProof="0" dirty="0">
              <a:ln>
                <a:noFill/>
              </a:ln>
              <a:solidFill>
                <a:schemeClr val="bg2">
                  <a:lumMod val="25000"/>
                </a:schemeClr>
              </a:solidFill>
              <a:effectLst/>
              <a:uLnTx/>
              <a:uFillTx/>
              <a:latin typeface="微软雅黑" panose="020B0503020204020204" charset="-122"/>
              <a:ea typeface="微软雅黑" panose="020B0503020204020204" charset="-122"/>
              <a:cs typeface="微软雅黑" panose="020B0503020204020204" charset="-122"/>
            </a:endParaRPr>
          </a:p>
        </p:txBody>
      </p:sp>
      <p:sp>
        <p:nvSpPr>
          <p:cNvPr id="6" name="文本框 5"/>
          <p:cNvSpPr txBox="1"/>
          <p:nvPr/>
        </p:nvSpPr>
        <p:spPr>
          <a:xfrm>
            <a:off x="498475" y="5826125"/>
            <a:ext cx="11014075" cy="368300"/>
          </a:xfrm>
          <a:prstGeom prst="rect">
            <a:avLst/>
          </a:prstGeom>
          <a:noFill/>
        </p:spPr>
        <p:txBody>
          <a:bodyPr wrap="square" rtlCol="0">
            <a:spAutoFit/>
          </a:bodyPr>
          <a:p>
            <a:r>
              <a:rPr lang="zh-CN" altLang="en-US"/>
              <a:t>详细操作流程由金服云平台业务负责同志介绍。</a:t>
            </a:r>
            <a:endParaRPr lang="zh-CN" altLang="en-US"/>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微信图片_20200720094326"/>
          <p:cNvPicPr>
            <a:picLocks noChangeAspect="1"/>
          </p:cNvPicPr>
          <p:nvPr/>
        </p:nvPicPr>
        <p:blipFill>
          <a:blip r:embed="rId1"/>
          <a:stretch>
            <a:fillRect/>
          </a:stretch>
        </p:blipFill>
        <p:spPr>
          <a:xfrm>
            <a:off x="2116455" y="322580"/>
            <a:ext cx="7506970" cy="496125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2639695" y="1708150"/>
            <a:ext cx="7461885" cy="23069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6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rPr>
              <a:t>    </a:t>
            </a:r>
            <a:r>
              <a:rPr kumimoji="0" lang="zh-CN" altLang="en-US" sz="36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rPr>
              <a:t>《福建省商贸贷外贸贷实施暂行办法》于6月29日由省商务厅、省财政厅、省金融监管局联合印发实施，现解读介绍如下。</a:t>
            </a:r>
            <a:endParaRPr kumimoji="0" lang="zh-CN" altLang="en-US" sz="36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íṡľíḍè-Rectangle 27"/>
          <p:cNvSpPr/>
          <p:nvPr/>
        </p:nvSpPr>
        <p:spPr>
          <a:xfrm>
            <a:off x="1106170" y="579120"/>
            <a:ext cx="10502265" cy="4008755"/>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square" anchor="ctr" anchorCtr="1">
            <a:normAutofit lnSpcReduction="10000"/>
          </a:bodyPr>
          <a:p>
            <a:pPr marL="0" marR="0" lvl="0" indent="0" algn="l" defTabSz="914400" rtl="0" eaLnBrk="1" fontAlgn="auto" latinLnBrk="0" hangingPunct="1">
              <a:lnSpc>
                <a:spcPct val="120000"/>
              </a:lnSpc>
              <a:spcBef>
                <a:spcPts val="0"/>
              </a:spcBef>
              <a:spcAft>
                <a:spcPts val="0"/>
              </a:spcAft>
              <a:buClrTx/>
              <a:buSzTx/>
              <a:buFontTx/>
              <a:buNone/>
              <a:defRPr/>
            </a:pPr>
            <a:r>
              <a:rPr lang="zh-CN" altLang="en-US" sz="2400">
                <a:solidFill>
                  <a:schemeClr val="tx1"/>
                </a:solidFill>
                <a:sym typeface="+mn-ea"/>
              </a:rPr>
              <a:t>备注：定向选择金融机构的范围（省级27家银行全部上平台）。兴业银行、福建农商银行 农村信用社、厦门国际银行、福建海峡银行、厦门银行、泉州银行、中国农业发展银行福建省分行、中国邮政储蓄银行福建省分行、国家开发银行福建省分行、交通银行福建省分行、中国进出口银行福建省分行、中国农业银行福建省分行、中国银行福建省分行、中国建设银行福建省分行、中国工商银行福建省分行、中国民生银行、福建华通银行、上海浦东发展银行福州分行、中信银行福州分行、恒丰银行福州分行、平安银行福州分行、渤海银行福州分行、浙江稠州商业银行福州分行、广发银行福州分行、招商银行福州分行、华夏银行福州分行、中国光大银行福州分行</a:t>
            </a:r>
            <a:endParaRPr lang="zh-CN" altLang="en-US" sz="2400">
              <a:solidFill>
                <a:schemeClr val="tx1"/>
              </a:solidFill>
              <a:sym typeface="+mn-ea"/>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1178560" y="1817353"/>
            <a:ext cx="9834880" cy="19380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60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rPr>
              <a:t>2.4 </a:t>
            </a:r>
            <a:r>
              <a:rPr kumimoji="0" lang="zh-CN" altLang="en-US" sz="60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rPr>
              <a:t>贷款的金额、利率、期限</a:t>
            </a:r>
            <a:endParaRPr kumimoji="0" lang="zh-CN" altLang="en-US" sz="60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rPr>
              <a:t>有没有限定？</a:t>
            </a:r>
            <a:endParaRPr kumimoji="0" lang="zh-CN" altLang="en-US" sz="60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endParaRPr>
          </a:p>
        </p:txBody>
      </p:sp>
      <p:sp>
        <p:nvSpPr>
          <p:cNvPr id="18" name="文本框 17"/>
          <p:cNvSpPr txBox="1"/>
          <p:nvPr/>
        </p:nvSpPr>
        <p:spPr>
          <a:xfrm>
            <a:off x="6348095" y="367030"/>
            <a:ext cx="5292090" cy="52197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rPr>
              <a:t>《福建省商贸贷外贸贷实施暂行办法》</a:t>
            </a:r>
            <a:endPar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endParaRPr>
          </a:p>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rPr>
              <a:t>政策解读</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44650" y="1075055"/>
            <a:ext cx="9596120" cy="3681730"/>
          </a:xfrm>
          <a:prstGeom prst="rect">
            <a:avLst/>
          </a:prstGeom>
          <a:noFill/>
        </p:spPr>
        <p:txBody>
          <a:bodyPr wrap="square" rtlCol="0">
            <a:spAutoFit/>
          </a:bodyPr>
          <a:p>
            <a:pPr fontAlgn="auto">
              <a:lnSpc>
                <a:spcPts val="4000"/>
              </a:lnSpc>
            </a:pPr>
            <a:r>
              <a:rPr lang="zh-CN" altLang="en-US" sz="2800"/>
              <a:t>单户企业的贷款规模控制在1000万元以内，实行优惠贷款利率，各政策性银行、大型银行等合作金融机构的贷款年化利率不超过最近的一年期贷款市场报价利率（LPR）加100个基点，其他合作金融机构的贷款年化利率不超过人行统计的我省上一年度普惠小微企业贷款加权平均利率（</a:t>
            </a:r>
            <a:r>
              <a:rPr lang="en-US" altLang="zh-CN" sz="2800"/>
              <a:t>2019</a:t>
            </a:r>
            <a:r>
              <a:rPr lang="zh-CN" altLang="en-US" sz="2800"/>
              <a:t>年为</a:t>
            </a:r>
            <a:r>
              <a:rPr lang="en-US" altLang="zh-CN" sz="2800"/>
              <a:t>5.39%</a:t>
            </a:r>
            <a:r>
              <a:rPr lang="zh-CN" altLang="en-US" sz="2800"/>
              <a:t>）。贷款期限由银行与企业自主选择，原则上不超过1年，鼓励银行采取无还本续贷方式延长企业贷款期限。</a:t>
            </a:r>
            <a:endParaRPr lang="zh-CN" altLang="en-US" sz="2800"/>
          </a:p>
        </p:txBody>
      </p:sp>
      <p:sp>
        <p:nvSpPr>
          <p:cNvPr id="18" name="文本框 17"/>
          <p:cNvSpPr txBox="1"/>
          <p:nvPr/>
        </p:nvSpPr>
        <p:spPr>
          <a:xfrm>
            <a:off x="6348095" y="367030"/>
            <a:ext cx="5292090" cy="52197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rPr>
              <a:t>《福建省商贸贷外贸贷实施暂行办法》</a:t>
            </a:r>
            <a:endPar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endParaRPr>
          </a:p>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rPr>
              <a:t>政策解读</a:t>
            </a:r>
            <a:endParaRPr lang="zh-CN" alt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文本框 5"/>
          <p:cNvSpPr txBox="1"/>
          <p:nvPr/>
        </p:nvSpPr>
        <p:spPr>
          <a:xfrm>
            <a:off x="3464560" y="1118853"/>
            <a:ext cx="5262880" cy="1014730"/>
          </a:xfrm>
          <a:prstGeom prst="rect">
            <a:avLst/>
          </a:prstGeom>
          <a:noFill/>
        </p:spPr>
        <p:txBody>
          <a:bodyPr wrap="non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60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rPr>
              <a:t>2.5 </a:t>
            </a:r>
            <a:r>
              <a:rPr kumimoji="0" lang="zh-CN" altLang="en-US" sz="60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rPr>
              <a:t>资金的用途</a:t>
            </a:r>
            <a:endParaRPr kumimoji="0" lang="zh-CN" altLang="en-US" sz="60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endParaRPr>
          </a:p>
        </p:txBody>
      </p:sp>
      <p:sp>
        <p:nvSpPr>
          <p:cNvPr id="18" name="文本框 17"/>
          <p:cNvSpPr txBox="1"/>
          <p:nvPr/>
        </p:nvSpPr>
        <p:spPr>
          <a:xfrm>
            <a:off x="6348095" y="367030"/>
            <a:ext cx="5292090" cy="52197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rPr>
              <a:t>《福建省商贸贷外贸贷实施暂行办法》</a:t>
            </a:r>
            <a:endPar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endParaRPr>
          </a:p>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rPr>
              <a:t>政策解读</a:t>
            </a:r>
            <a:endParaRPr lang="zh-CN" altLang="en-US"/>
          </a:p>
        </p:txBody>
      </p:sp>
      <p:sp>
        <p:nvSpPr>
          <p:cNvPr id="2" name="文本框 1"/>
          <p:cNvSpPr txBox="1"/>
          <p:nvPr/>
        </p:nvSpPr>
        <p:spPr>
          <a:xfrm>
            <a:off x="1940560" y="2279650"/>
            <a:ext cx="8731250" cy="2676525"/>
          </a:xfrm>
          <a:prstGeom prst="rect">
            <a:avLst/>
          </a:prstGeom>
          <a:noFill/>
        </p:spPr>
        <p:txBody>
          <a:bodyPr wrap="square" rtlCol="0">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013365"/>
                </a:solidFill>
                <a:effectLst/>
                <a:uLnTx/>
                <a:uFillTx/>
                <a:latin typeface="+mn-ea"/>
                <a:cs typeface="+mn-ea"/>
              </a:rPr>
              <a:t>用于本企业的正常生产经营。</a:t>
            </a:r>
            <a:endParaRPr kumimoji="0" lang="zh-CN" altLang="en-US" sz="2800" b="1" i="0" u="none" strike="noStrike" kern="1200" cap="none" spc="0" normalizeH="0" baseline="0" noProof="0" dirty="0">
              <a:ln>
                <a:noFill/>
              </a:ln>
              <a:solidFill>
                <a:srgbClr val="013365"/>
              </a:solidFill>
              <a:effectLst/>
              <a:uLnTx/>
              <a:uFillTx/>
              <a:latin typeface="+mn-ea"/>
              <a:cs typeface="+mn-ea"/>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800" b="1" i="0" u="none" strike="noStrike" kern="1200" cap="none" spc="0" normalizeH="0" baseline="0" noProof="0" dirty="0">
              <a:ln>
                <a:noFill/>
              </a:ln>
              <a:solidFill>
                <a:srgbClr val="013365"/>
              </a:solidFill>
              <a:effectLst/>
              <a:uLnTx/>
              <a:uFillTx/>
              <a:latin typeface="+mn-ea"/>
              <a:cs typeface="+mn-ea"/>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013365"/>
                </a:solidFill>
                <a:effectLst/>
                <a:uLnTx/>
                <a:uFillTx/>
                <a:latin typeface="+mn-ea"/>
                <a:cs typeface="+mn-ea"/>
              </a:rPr>
              <a:t>禁止用途：</a:t>
            </a:r>
            <a:r>
              <a:rPr kumimoji="0" lang="zh-CN" altLang="en-US" sz="2800" i="0" u="none" strike="noStrike" kern="1200" cap="none" spc="0" normalizeH="0" baseline="0" noProof="0" dirty="0">
                <a:ln>
                  <a:noFill/>
                </a:ln>
                <a:solidFill>
                  <a:srgbClr val="013365"/>
                </a:solidFill>
                <a:effectLst/>
                <a:uLnTx/>
                <a:uFillTx/>
                <a:latin typeface="+mn-ea"/>
                <a:cs typeface="+mn-ea"/>
              </a:rPr>
              <a:t>不能用于金融投资、理财、转贷等套利活动和个人消费，以及投资国家产业政策禁止和限制的项目。</a:t>
            </a:r>
            <a:endParaRPr kumimoji="0" lang="zh-CN" altLang="en-US" sz="2800" i="0" u="none" strike="noStrike" kern="1200" cap="none" spc="0" normalizeH="0" baseline="0" noProof="0" dirty="0">
              <a:ln>
                <a:noFill/>
              </a:ln>
              <a:solidFill>
                <a:srgbClr val="013365"/>
              </a:solidFill>
              <a:effectLst/>
              <a:uLnTx/>
              <a:uFillTx/>
              <a:latin typeface="+mn-ea"/>
              <a:cs typeface="+mn-ea"/>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800" i="0" u="none" strike="noStrike" kern="1200" cap="none" spc="0" normalizeH="0" baseline="0" noProof="0" dirty="0">
              <a:ln>
                <a:noFill/>
              </a:ln>
              <a:solidFill>
                <a:srgbClr val="013365"/>
              </a:solidFill>
              <a:effectLst/>
              <a:uLnTx/>
              <a:uFillTx/>
              <a:latin typeface="+mn-ea"/>
              <a:cs typeface="+mn-ea"/>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013365"/>
                </a:solidFill>
                <a:effectLst/>
                <a:uLnTx/>
                <a:uFillTx/>
                <a:latin typeface="+mn-ea"/>
                <a:cs typeface="+mn-ea"/>
              </a:rPr>
              <a:t>企业需</a:t>
            </a:r>
            <a:r>
              <a:rPr lang="zh-CN" altLang="en-US" sz="2800" b="1" noProof="0" dirty="0">
                <a:ln>
                  <a:noFill/>
                </a:ln>
                <a:solidFill>
                  <a:srgbClr val="013365"/>
                </a:solidFill>
                <a:effectLst/>
                <a:uLnTx/>
                <a:uFillTx/>
                <a:latin typeface="+mn-ea"/>
                <a:cs typeface="+mn-ea"/>
                <a:sym typeface="+mn-ea"/>
              </a:rPr>
              <a:t>在金服云平台上</a:t>
            </a:r>
            <a:r>
              <a:rPr kumimoji="0" lang="zh-CN" altLang="en-US" sz="2800" b="1" i="0" u="none" strike="noStrike" kern="1200" cap="none" spc="0" normalizeH="0" baseline="0" noProof="0" dirty="0">
                <a:ln>
                  <a:noFill/>
                </a:ln>
                <a:solidFill>
                  <a:srgbClr val="013365"/>
                </a:solidFill>
                <a:effectLst/>
                <a:uLnTx/>
                <a:uFillTx/>
                <a:latin typeface="+mn-ea"/>
                <a:cs typeface="+mn-ea"/>
              </a:rPr>
              <a:t>对上述资金用途规定进行承诺。</a:t>
            </a:r>
            <a:endParaRPr kumimoji="0" lang="zh-CN" altLang="en-US" sz="2800" b="1" i="0" u="none" strike="noStrike" kern="1200" cap="none" spc="0" normalizeH="0" baseline="0" noProof="0" dirty="0">
              <a:ln>
                <a:noFill/>
              </a:ln>
              <a:solidFill>
                <a:srgbClr val="013365"/>
              </a:solidFill>
              <a:effectLst/>
              <a:uLnTx/>
              <a:uFillTx/>
              <a:latin typeface="+mn-ea"/>
              <a:cs typeface="+mn-ea"/>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2321560" y="1789413"/>
            <a:ext cx="7548880" cy="19380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60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rPr>
              <a:t>2.6 </a:t>
            </a:r>
            <a:r>
              <a:rPr kumimoji="0" lang="zh-CN" altLang="en-US" sz="60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rPr>
              <a:t>金融机构如何受理</a:t>
            </a:r>
            <a:endParaRPr kumimoji="0" lang="zh-CN" altLang="en-US" sz="60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rPr>
              <a:t>商贸贷、外贸贷？</a:t>
            </a:r>
            <a:endParaRPr kumimoji="0" lang="zh-CN" altLang="en-US" sz="60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endParaRPr>
          </a:p>
        </p:txBody>
      </p:sp>
      <p:sp>
        <p:nvSpPr>
          <p:cNvPr id="18" name="文本框 17"/>
          <p:cNvSpPr txBox="1"/>
          <p:nvPr/>
        </p:nvSpPr>
        <p:spPr>
          <a:xfrm>
            <a:off x="6348095" y="367030"/>
            <a:ext cx="5292090" cy="52197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rPr>
              <a:t>《福建省商贸贷外贸贷实施暂行办法》</a:t>
            </a:r>
            <a:endPar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endParaRPr>
          </a:p>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rPr>
              <a:t>政策解读</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本框 17"/>
          <p:cNvSpPr txBox="1"/>
          <p:nvPr/>
        </p:nvSpPr>
        <p:spPr>
          <a:xfrm>
            <a:off x="6348095" y="367030"/>
            <a:ext cx="5292090" cy="52197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rPr>
              <a:t>《福建省商贸贷外贸贷实施暂行办法》</a:t>
            </a:r>
            <a:endPar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endParaRPr>
          </a:p>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rPr>
              <a:t>政策解读</a:t>
            </a:r>
            <a:endParaRPr lang="zh-CN" altLang="en-US"/>
          </a:p>
        </p:txBody>
      </p:sp>
      <p:sp>
        <p:nvSpPr>
          <p:cNvPr id="2" name="文本框 1"/>
          <p:cNvSpPr txBox="1"/>
          <p:nvPr/>
        </p:nvSpPr>
        <p:spPr>
          <a:xfrm>
            <a:off x="1156335" y="521970"/>
            <a:ext cx="9878695" cy="5477510"/>
          </a:xfrm>
          <a:prstGeom prst="rect">
            <a:avLst/>
          </a:prstGeom>
          <a:noFill/>
        </p:spPr>
        <p:txBody>
          <a:bodyPr wrap="square" rtlCol="0">
            <a:spAutoFit/>
          </a:bodyPr>
          <a:p>
            <a:endParaRPr lang="en-US" altLang="zh-CN" sz="2000"/>
          </a:p>
          <a:p>
            <a:r>
              <a:rPr lang="zh-CN" altLang="en-US" sz="2000"/>
              <a:t>      </a:t>
            </a:r>
            <a:r>
              <a:rPr lang="zh-CN" altLang="en-US" sz="2200"/>
              <a:t> 企业通过快服贷专区发布融资需求后，金服云平台自动校验该企业是否在企业池中。如果企业已入池，金服云平台会将该笔需求推送至指定的意向银行，意向银行的经办岗用户登录金服云平台后，可在“工作台-待办事项—快服贷”功能界面中关注受理贷款，以及后续的业务处理。意向银行应于关注受理贷款5个工作日内完成贷款投放。</a:t>
            </a:r>
            <a:endParaRPr lang="zh-CN" altLang="en-US" sz="2200"/>
          </a:p>
          <a:p>
            <a:endParaRPr lang="zh-CN" altLang="en-US" sz="2200"/>
          </a:p>
          <a:p>
            <a:r>
              <a:rPr lang="zh-CN" altLang="en-US" sz="2200"/>
              <a:t>        对接情况在线留痕，金服云平台设置“已发布”“被关注”“已授信”等业务状态标识。对接未成功，除涉密及敏感信息，应简要说明理由。对接成功后，银行应在5个工作日内，通过金服云平台报备授信、贷款发放情况。逾期未报备的，不纳入资金池风险分担支持范围。</a:t>
            </a:r>
            <a:endParaRPr lang="zh-CN" altLang="en-US" sz="2200"/>
          </a:p>
          <a:p>
            <a:endParaRPr lang="zh-CN" altLang="en-US" sz="2200"/>
          </a:p>
          <a:p>
            <a:r>
              <a:rPr lang="zh-CN" altLang="en-US" sz="2200"/>
              <a:t>        银企对接可采用银政保、银政担、银政等合作模式，具体合作模式由银、保、担、企自主选择。合作金融机构可向中国（福建）国际贸易单一窗口申请查阅融资需求企业的资信信息。鼓励合作金融机构对企业池内的企业提供纯信用融资。</a:t>
            </a:r>
            <a:endParaRPr lang="zh-CN" altLang="en-US" sz="2200"/>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3083560" y="1076943"/>
            <a:ext cx="6024880" cy="101473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60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rPr>
              <a:t>2.7 </a:t>
            </a:r>
            <a:r>
              <a:rPr kumimoji="0" lang="zh-CN" altLang="en-US" sz="60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rPr>
              <a:t>其他注意事项</a:t>
            </a:r>
            <a:endParaRPr kumimoji="0" lang="zh-CN" altLang="en-US" sz="60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endParaRPr>
          </a:p>
        </p:txBody>
      </p:sp>
      <p:sp>
        <p:nvSpPr>
          <p:cNvPr id="18" name="文本框 17"/>
          <p:cNvSpPr txBox="1"/>
          <p:nvPr/>
        </p:nvSpPr>
        <p:spPr>
          <a:xfrm>
            <a:off x="6348095" y="367030"/>
            <a:ext cx="5292090" cy="52197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rPr>
              <a:t>《福建省商贸贷外贸贷实施暂行办法》</a:t>
            </a:r>
            <a:endPar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endParaRPr>
          </a:p>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rPr>
              <a:t>政策解读</a:t>
            </a:r>
            <a:endParaRPr lang="zh-CN" altLang="en-US"/>
          </a:p>
        </p:txBody>
      </p:sp>
      <p:sp>
        <p:nvSpPr>
          <p:cNvPr id="2" name="文本框 1"/>
          <p:cNvSpPr txBox="1"/>
          <p:nvPr/>
        </p:nvSpPr>
        <p:spPr>
          <a:xfrm>
            <a:off x="1352550" y="2209800"/>
            <a:ext cx="9831070" cy="2143125"/>
          </a:xfrm>
          <a:prstGeom prst="rect">
            <a:avLst/>
          </a:prstGeom>
          <a:noFill/>
        </p:spPr>
        <p:txBody>
          <a:bodyPr wrap="square" rtlCol="0">
            <a:spAutoFit/>
          </a:bodyPr>
          <a:p>
            <a:pPr marL="0" marR="0" lvl="0" indent="0" algn="l" defTabSz="914400" rtl="0" fontAlgn="auto">
              <a:lnSpc>
                <a:spcPts val="4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rPr>
              <a:t>1.发布需求后一段时间没有银行对接时，要及时撤回、重新定向选择其他银行再次发布需求。</a:t>
            </a:r>
            <a:endParaRPr kumimoji="0" lang="zh-CN" altLang="en-US" sz="28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endParaRPr>
          </a:p>
          <a:p>
            <a:pPr marL="0" marR="0" lvl="0" indent="0" algn="l" defTabSz="914400" rtl="0" fontAlgn="auto">
              <a:lnSpc>
                <a:spcPts val="4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rPr>
              <a:t>2.银企真诚沟通、互相理解和支持。企业在同时向多家银行申请贷款时，要如实告知，让银行对贷款风险有客观的评判。</a:t>
            </a:r>
            <a:endParaRPr kumimoji="0" lang="zh-CN" altLang="en-US" sz="28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673" name="标题 1"/>
          <p:cNvSpPr>
            <a:spLocks noGrp="1"/>
          </p:cNvSpPr>
          <p:nvPr>
            <p:ph type="ctrTitle"/>
          </p:nvPr>
        </p:nvSpPr>
        <p:spPr>
          <a:xfrm>
            <a:off x="487680" y="194310"/>
            <a:ext cx="11165840" cy="3011170"/>
          </a:xfrm>
        </p:spPr>
        <p:txBody>
          <a:bodyPr/>
          <a:p>
            <a:pPr algn="ctr" eaLnBrk="1" hangingPunct="1">
              <a:lnSpc>
                <a:spcPct val="150000"/>
              </a:lnSpc>
            </a:pPr>
            <a:r>
              <a:rPr lang="zh-CN" altLang="en-US" dirty="0">
                <a:latin typeface="微软雅黑" panose="020B0503020204020204" charset="-122"/>
                <a:ea typeface="微软雅黑" panose="020B0503020204020204" charset="-122"/>
              </a:rPr>
              <a:t>谢谢大家！</a:t>
            </a:r>
            <a:endParaRPr lang="zh-CN" altLang="en-US" dirty="0">
              <a:latin typeface="微软雅黑" panose="020B0503020204020204" charset="-122"/>
              <a:ea typeface="微软雅黑" panose="020B0503020204020204" charset="-122"/>
            </a:endParaRPr>
          </a:p>
        </p:txBody>
      </p:sp>
      <p:sp>
        <p:nvSpPr>
          <p:cNvPr id="11" name="矩形 10"/>
          <p:cNvSpPr/>
          <p:nvPr/>
        </p:nvSpPr>
        <p:spPr>
          <a:xfrm>
            <a:off x="2520315" y="2760345"/>
            <a:ext cx="6795770" cy="26231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3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ea"/>
                <a:sym typeface="+mn-lt"/>
              </a:rPr>
              <a:t>福建省商务厅财务处    薛从彬</a:t>
            </a:r>
            <a:endParaRPr kumimoji="0" lang="zh-CN" altLang="en-US" sz="23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ea"/>
              <a:sym typeface="+mn-lt"/>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3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ea"/>
              <a:sym typeface="+mn-lt"/>
            </a:endParaRPr>
          </a:p>
          <a:p>
            <a:pPr marL="0" marR="0" lvl="0" indent="0" algn="ctr" defTabSz="914400" rtl="0" fontAlgn="auto">
              <a:lnSpc>
                <a:spcPts val="3100"/>
              </a:lnSpc>
              <a:spcBef>
                <a:spcPts val="0"/>
              </a:spcBef>
              <a:spcAft>
                <a:spcPts val="0"/>
              </a:spcAft>
              <a:buClrTx/>
              <a:buSzTx/>
              <a:buFontTx/>
              <a:buNone/>
              <a:defRPr/>
            </a:pPr>
            <a:r>
              <a:rPr lang="zh-CN" altLang="en-US" sz="2300" noProof="0" dirty="0">
                <a:ln>
                  <a:noFill/>
                </a:ln>
                <a:solidFill>
                  <a:prstClr val="white"/>
                </a:solidFill>
                <a:effectLst/>
                <a:uLnTx/>
                <a:uFillTx/>
                <a:latin typeface="Arial" panose="020B0604020202020204"/>
                <a:ea typeface="微软雅黑" panose="020B0503020204020204" charset="-122"/>
                <a:cs typeface="+mn-ea"/>
                <a:sym typeface="+mn-lt"/>
              </a:rPr>
              <a:t>电话：</a:t>
            </a:r>
            <a:r>
              <a:rPr lang="en-US" altLang="zh-CN" sz="2300" noProof="0" dirty="0">
                <a:ln>
                  <a:noFill/>
                </a:ln>
                <a:solidFill>
                  <a:prstClr val="white"/>
                </a:solidFill>
                <a:effectLst/>
                <a:uLnTx/>
                <a:uFillTx/>
                <a:latin typeface="Arial" panose="020B0604020202020204"/>
                <a:ea typeface="微软雅黑" panose="020B0503020204020204" charset="-122"/>
                <a:cs typeface="+mn-ea"/>
                <a:sym typeface="+mn-lt"/>
              </a:rPr>
              <a:t>0591-87303263</a:t>
            </a:r>
            <a:endParaRPr kumimoji="0" lang="en-US" altLang="zh-CN" sz="23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ea"/>
              <a:sym typeface="+mn-lt"/>
            </a:endParaRPr>
          </a:p>
          <a:p>
            <a:pPr marL="0" marR="0" lvl="0" indent="0" algn="ctr" defTabSz="914400" rtl="0" fontAlgn="auto">
              <a:lnSpc>
                <a:spcPts val="3100"/>
              </a:lnSpc>
              <a:spcBef>
                <a:spcPts val="0"/>
              </a:spcBef>
              <a:spcAft>
                <a:spcPts val="0"/>
              </a:spcAft>
              <a:buClrTx/>
              <a:buSzTx/>
              <a:buFontTx/>
              <a:buNone/>
              <a:defRPr/>
            </a:pPr>
            <a:r>
              <a:rPr lang="zh-CN" altLang="en-US" sz="2300" noProof="0" dirty="0">
                <a:ln>
                  <a:noFill/>
                </a:ln>
                <a:solidFill>
                  <a:prstClr val="white"/>
                </a:solidFill>
                <a:effectLst/>
                <a:uLnTx/>
                <a:uFillTx/>
                <a:latin typeface="Arial" panose="020B0604020202020204"/>
                <a:ea typeface="微软雅黑" panose="020B0503020204020204" charset="-122"/>
                <a:cs typeface="+mn-ea"/>
                <a:sym typeface="+mn-lt"/>
              </a:rPr>
              <a:t>邮箱：</a:t>
            </a:r>
            <a:r>
              <a:rPr lang="en-US" altLang="zh-CN" sz="2300" noProof="0" dirty="0">
                <a:ln>
                  <a:noFill/>
                </a:ln>
                <a:solidFill>
                  <a:prstClr val="white"/>
                </a:solidFill>
                <a:effectLst/>
                <a:uLnTx/>
                <a:uFillTx/>
                <a:latin typeface="Arial" panose="020B0604020202020204"/>
                <a:ea typeface="微软雅黑" panose="020B0503020204020204" charset="-122"/>
                <a:cs typeface="+mn-ea"/>
                <a:sym typeface="+mn-lt"/>
              </a:rPr>
              <a:t>xuecongbin@163.com</a:t>
            </a:r>
            <a:endParaRPr lang="en-US" altLang="zh-CN" sz="2300" noProof="0" dirty="0">
              <a:ln>
                <a:noFill/>
              </a:ln>
              <a:solidFill>
                <a:prstClr val="white"/>
              </a:solidFill>
              <a:effectLst/>
              <a:uLnTx/>
              <a:uFillTx/>
              <a:latin typeface="Arial" panose="020B0604020202020204"/>
              <a:ea typeface="微软雅黑" panose="020B0503020204020204" charset="-122"/>
              <a:cs typeface="+mn-ea"/>
              <a:sym typeface="+mn-lt"/>
            </a:endParaRPr>
          </a:p>
          <a:p>
            <a:pPr marL="0" marR="0" lvl="0" indent="0" algn="ctr" defTabSz="914400" rtl="0" fontAlgn="auto">
              <a:lnSpc>
                <a:spcPts val="3100"/>
              </a:lnSpc>
              <a:spcBef>
                <a:spcPts val="0"/>
              </a:spcBef>
              <a:spcAft>
                <a:spcPts val="0"/>
              </a:spcAft>
              <a:buClrTx/>
              <a:buSzTx/>
              <a:buFontTx/>
              <a:buNone/>
              <a:defRPr/>
            </a:pPr>
            <a:r>
              <a:rPr kumimoji="0" lang="en-US" altLang="zh-CN" sz="23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ea"/>
                <a:sym typeface="+mn-lt"/>
              </a:rPr>
              <a:t>PPT</a:t>
            </a:r>
            <a:r>
              <a:rPr kumimoji="0" lang="zh-CN" altLang="en-US" sz="23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ea"/>
                <a:sym typeface="+mn-lt"/>
              </a:rPr>
              <a:t>可到福建省商务厅门户网站</a:t>
            </a:r>
            <a:r>
              <a:rPr kumimoji="0" lang="en-US" altLang="zh-CN" sz="23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ea"/>
                <a:sym typeface="+mn-lt"/>
              </a:rPr>
              <a:t>“</a:t>
            </a:r>
            <a:r>
              <a:rPr kumimoji="0" lang="zh-CN" altLang="en-US" sz="23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ea"/>
                <a:sym typeface="+mn-lt"/>
              </a:rPr>
              <a:t>商贸贷外贸贷</a:t>
            </a:r>
            <a:r>
              <a:rPr kumimoji="0" lang="en-US" altLang="zh-CN" sz="23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ea"/>
                <a:sym typeface="+mn-lt"/>
              </a:rPr>
              <a:t>”</a:t>
            </a:r>
            <a:r>
              <a:rPr kumimoji="0" lang="zh-CN" altLang="en-US" sz="23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ea"/>
                <a:sym typeface="+mn-lt"/>
              </a:rPr>
              <a:t>专栏下载：http://swt.fujian.gov.cn/ztzl/smdwmd</a:t>
            </a:r>
            <a:endParaRPr kumimoji="0" lang="zh-CN" altLang="en-US" sz="23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ea"/>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4175760" y="2795253"/>
            <a:ext cx="3840480" cy="119888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72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rPr>
              <a:t>背景介绍</a:t>
            </a:r>
            <a:endParaRPr kumimoji="0" lang="zh-CN" altLang="en-US" sz="72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endParaRPr>
          </a:p>
        </p:txBody>
      </p:sp>
      <p:sp>
        <p:nvSpPr>
          <p:cNvPr id="5" name="椭圆 4"/>
          <p:cNvSpPr/>
          <p:nvPr/>
        </p:nvSpPr>
        <p:spPr>
          <a:xfrm>
            <a:off x="5543925" y="1515436"/>
            <a:ext cx="1104150" cy="1104149"/>
          </a:xfrm>
          <a:prstGeom prst="ellipse">
            <a:avLst/>
          </a:prstGeom>
          <a:solidFill>
            <a:schemeClr val="accent2"/>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2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Arial" panose="020B0604020202020204" pitchFamily="34" charset="0"/>
              </a:rPr>
              <a:t>01</a:t>
            </a:r>
            <a:endParaRPr kumimoji="0" lang="zh-CN" altLang="en-US" sz="32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Arial" panose="020B0604020202020204" pitchFamily="34" charset="0"/>
            </a:endParaRPr>
          </a:p>
        </p:txBody>
      </p:sp>
      <p:sp>
        <p:nvSpPr>
          <p:cNvPr id="18" name="文本框 17"/>
          <p:cNvSpPr txBox="1"/>
          <p:nvPr/>
        </p:nvSpPr>
        <p:spPr>
          <a:xfrm>
            <a:off x="6348095" y="367030"/>
            <a:ext cx="5292090" cy="52197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rPr>
              <a:t>《福建省商贸贷外贸贷实施暂行办法》</a:t>
            </a:r>
            <a:endPar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endParaRPr>
          </a:p>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rPr>
              <a:t>政策解读</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íṡľíḍè-Rectangle 27"/>
          <p:cNvSpPr/>
          <p:nvPr/>
        </p:nvSpPr>
        <p:spPr>
          <a:xfrm>
            <a:off x="1910715" y="1071880"/>
            <a:ext cx="4009390" cy="3876675"/>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square" anchor="ctr" anchorCtr="1">
            <a:normAutofit/>
          </a:bodyPr>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2014年我省出台了外经贸企业助保贷政策，由省级财政安排1.5亿元作为风险补偿金，为符合条件的外经贸企业提供助保贷业务。经过两轮运作，取得积极成效。</a:t>
            </a:r>
            <a:endParaRPr kumimoji="0" lang="zh-CN" altLang="en-US" sz="16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endParaRPr>
          </a:p>
          <a:p>
            <a:pPr marL="0" marR="0" lvl="0" indent="0" algn="ctr" defTabSz="914400" rtl="0" eaLnBrk="1" fontAlgn="auto" latinLnBrk="0" hangingPunct="1">
              <a:lnSpc>
                <a:spcPct val="12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endParaRPr>
          </a:p>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为用好金服云平台和10亿元风险分担资金，省商务厅联合省财政厅、省金融监管局，推出商贸贷、外贸贷，目的是为我省中小微商贸、外贸企业提供便利、快捷、高效的金融服务。</a:t>
            </a:r>
            <a:endParaRPr kumimoji="0" lang="zh-CN" altLang="en-US" sz="16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18" name="文本框 17"/>
          <p:cNvSpPr txBox="1"/>
          <p:nvPr/>
        </p:nvSpPr>
        <p:spPr>
          <a:xfrm>
            <a:off x="6348095" y="367030"/>
            <a:ext cx="5292090" cy="52197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rPr>
              <a:t>《福建省商贸贷外贸贷实施暂行办法》</a:t>
            </a:r>
            <a:endPar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endParaRPr>
          </a:p>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rPr>
              <a:t>政策解读</a:t>
            </a:r>
            <a:endParaRPr lang="zh-CN" altLang="en-US"/>
          </a:p>
        </p:txBody>
      </p:sp>
      <p:sp>
        <p:nvSpPr>
          <p:cNvPr id="17" name="íṡľíḍè-Rectangle 27"/>
          <p:cNvSpPr/>
          <p:nvPr/>
        </p:nvSpPr>
        <p:spPr>
          <a:xfrm>
            <a:off x="6494145" y="1101090"/>
            <a:ext cx="4009390" cy="3876675"/>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square" anchor="ctr" anchorCtr="1">
            <a:normAutofit/>
          </a:bodyPr>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省金融监管局、省数办牵头开发的福建金融服务云平台，支持银企开展在线融资对接。</a:t>
            </a:r>
            <a:endParaRPr kumimoji="0" lang="zh-CN" altLang="en-US" sz="16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endParaRPr>
          </a:p>
          <a:p>
            <a:pPr marL="0" marR="0" lvl="0" indent="0" algn="ctr" defTabSz="914400" rtl="0" eaLnBrk="1" fontAlgn="auto" latinLnBrk="0" hangingPunct="1">
              <a:lnSpc>
                <a:spcPct val="12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endParaRPr>
          </a:p>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今年5月省财政厅牵头设立了10亿元省级政策性优惠贷款风险分担资金池（简称资金池），为符合条件企业融资提供风险分担资金保障。</a:t>
            </a:r>
            <a:endParaRPr kumimoji="0" lang="zh-CN" altLang="en-US" sz="16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íṡľíḍè-Rectangle 27"/>
          <p:cNvSpPr/>
          <p:nvPr/>
        </p:nvSpPr>
        <p:spPr>
          <a:xfrm>
            <a:off x="1910715" y="1071880"/>
            <a:ext cx="4009390" cy="3876675"/>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square" anchor="ctr" anchorCtr="1">
            <a:normAutofit/>
          </a:bodyPr>
          <a:p>
            <a:pPr marL="0" marR="0" lvl="0" indent="0" algn="l" defTabSz="914400" rtl="0" eaLnBrk="1" fontAlgn="auto" latinLnBrk="0" hangingPunct="1">
              <a:lnSpc>
                <a:spcPct val="120000"/>
              </a:lnSpc>
              <a:spcBef>
                <a:spcPts val="0"/>
              </a:spcBef>
              <a:spcAft>
                <a:spcPts val="0"/>
              </a:spcAft>
              <a:buClrTx/>
              <a:buSzTx/>
              <a:buFontTx/>
              <a:buNone/>
              <a:defRPr/>
            </a:pPr>
            <a:r>
              <a:rPr kumimoji="0" lang="en-US" altLang="zh-CN" sz="16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    </a:t>
            </a:r>
            <a:r>
              <a:rPr kumimoji="0" lang="zh-CN" altLang="en-US" sz="16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今年《政府工作报告》提出：鼓励银行大幅增加小微企业信用贷、首贷、无还本续贷。大幅拓展政府性融资担保覆盖面并明显降低费率。</a:t>
            </a:r>
            <a:r>
              <a:rPr kumimoji="0" lang="zh-CN" altLang="en-US" sz="1600" b="1"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大型商业银行普惠型小微企业贷款增速要高于40%。</a:t>
            </a:r>
            <a:endParaRPr kumimoji="0" lang="zh-CN" altLang="en-US" sz="16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endParaRPr>
          </a:p>
          <a:p>
            <a:pPr marL="0" marR="0" lvl="0" indent="0" algn="ctr" defTabSz="914400" rtl="0" eaLnBrk="1" fontAlgn="auto" latinLnBrk="0" hangingPunct="1">
              <a:lnSpc>
                <a:spcPct val="12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endParaRPr>
          </a:p>
          <a:p>
            <a:pPr marL="0" marR="0" lvl="0" indent="0" algn="ctr" defTabSz="914400" rtl="0" eaLnBrk="1" fontAlgn="auto" latinLnBrk="0" hangingPunct="1">
              <a:lnSpc>
                <a:spcPct val="12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17" name="íṡľíḍè-Rectangle 27"/>
          <p:cNvSpPr/>
          <p:nvPr/>
        </p:nvSpPr>
        <p:spPr>
          <a:xfrm>
            <a:off x="6494145" y="1101090"/>
            <a:ext cx="4009390" cy="3876675"/>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square" anchor="ctr" anchorCtr="1">
            <a:normAutofit lnSpcReduction="10000"/>
          </a:bodyPr>
          <a:p>
            <a:pPr marL="0" marR="0" lvl="0" indent="0" algn="l" defTabSz="914400" rtl="0" eaLnBrk="1" fontAlgn="auto" latinLnBrk="0" hangingPunct="1">
              <a:lnSpc>
                <a:spcPct val="120000"/>
              </a:lnSpc>
              <a:spcBef>
                <a:spcPts val="0"/>
              </a:spcBef>
              <a:spcAft>
                <a:spcPts val="0"/>
              </a:spcAft>
              <a:buClrTx/>
              <a:buSzTx/>
              <a:buFontTx/>
              <a:buNone/>
              <a:defRPr/>
            </a:pPr>
            <a:r>
              <a:rPr kumimoji="0" lang="en-US" altLang="zh-CN" sz="16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    </a:t>
            </a:r>
            <a:r>
              <a:rPr kumimoji="0" lang="zh-CN" altLang="en-US" sz="16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人民银行提供普惠小微企业信用贷款支持计划：</a:t>
            </a:r>
            <a:r>
              <a:rPr kumimoji="0" lang="zh-CN" altLang="en-US" sz="1600" b="1"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人民银行</a:t>
            </a:r>
            <a:r>
              <a:rPr kumimoji="0" lang="zh-CN" altLang="en-US" sz="16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运用普惠小微信用贷款支持计划，</a:t>
            </a:r>
            <a:r>
              <a:rPr kumimoji="0" lang="zh-CN" altLang="en-US" sz="1600" b="1"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按季度购买</a:t>
            </a:r>
            <a:r>
              <a:rPr kumimoji="0" lang="zh-CN" altLang="en-US" sz="16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符合条件的地方法人银行业</a:t>
            </a:r>
            <a:r>
              <a:rPr kumimoji="0" lang="zh-CN" altLang="en-US" sz="1600" b="1"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金融机构新发放的普惠小微信用贷款</a:t>
            </a:r>
            <a:r>
              <a:rPr kumimoji="0" lang="zh-CN" altLang="en-US" sz="16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，即</a:t>
            </a:r>
            <a:r>
              <a:rPr kumimoji="0" lang="zh-CN" altLang="en-US" sz="160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购买贷款</a:t>
            </a:r>
            <a:r>
              <a:rPr kumimoji="0" lang="zh-CN" altLang="en-US" sz="1600" b="1"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本金的40%，提供期限1年、利率为零的资金支持</a:t>
            </a:r>
            <a:r>
              <a:rPr kumimoji="0" lang="zh-CN" altLang="en-US" sz="16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。地方法人银行业金融机构到期归还资金。</a:t>
            </a:r>
            <a:endParaRPr kumimoji="0" lang="zh-CN" altLang="en-US" sz="16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endParaRPr>
          </a:p>
          <a:p>
            <a:pPr marL="0" marR="0" lvl="0" indent="0" algn="ctr" defTabSz="914400" rtl="0" eaLnBrk="1" fontAlgn="auto" latinLnBrk="0" hangingPunct="1">
              <a:lnSpc>
                <a:spcPct val="12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endParaRPr>
          </a:p>
          <a:p>
            <a:pPr marL="0" marR="0" lvl="0" indent="0" algn="ctr" defTabSz="914400" rtl="0" eaLnBrk="1" fontAlgn="auto" latinLnBrk="0" hangingPunct="1">
              <a:lnSpc>
                <a:spcPct val="120000"/>
              </a:lnSpc>
              <a:spcBef>
                <a:spcPts val="0"/>
              </a:spcBef>
              <a:spcAft>
                <a:spcPts val="0"/>
              </a:spcAft>
              <a:buClrTx/>
              <a:buSzTx/>
              <a:buFontTx/>
              <a:buNone/>
              <a:defRPr/>
            </a:pPr>
            <a:r>
              <a:rPr lang="zh-CN" altLang="en-US" sz="1600" noProof="0">
                <a:ln>
                  <a:noFill/>
                </a:ln>
                <a:solidFill>
                  <a:srgbClr val="080808"/>
                </a:solidFill>
                <a:effectLst/>
                <a:uLnTx/>
                <a:uFillTx/>
                <a:latin typeface="Arial" panose="020B0604020202020204" pitchFamily="34" charset="0"/>
                <a:ea typeface="微软雅黑" panose="020B0503020204020204" charset="-122"/>
                <a:sym typeface="Arial" panose="020B0604020202020204" pitchFamily="34" charset="0"/>
              </a:rPr>
              <a:t>    预计信用贷款支持可带动地方法人银行新发放普惠小微企业信用贷款约1万亿元。</a:t>
            </a:r>
            <a:endParaRPr kumimoji="0" lang="zh-CN" altLang="en-US" sz="16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endParaRPr>
          </a:p>
          <a:p>
            <a:pPr marL="0" marR="0" lvl="0" indent="0" algn="ctr" defTabSz="914400" rtl="0" eaLnBrk="1" fontAlgn="auto" latinLnBrk="0" hangingPunct="1">
              <a:lnSpc>
                <a:spcPct val="12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文本框 5"/>
          <p:cNvSpPr txBox="1"/>
          <p:nvPr/>
        </p:nvSpPr>
        <p:spPr>
          <a:xfrm>
            <a:off x="4175760" y="2795253"/>
            <a:ext cx="3840480" cy="1198880"/>
          </a:xfrm>
          <a:prstGeom prst="rect">
            <a:avLst/>
          </a:prstGeom>
          <a:noFill/>
        </p:spPr>
        <p:txBody>
          <a:bodyPr wrap="non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72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rPr>
              <a:t>政策介绍</a:t>
            </a:r>
            <a:endParaRPr kumimoji="0" lang="zh-CN" altLang="en-US" sz="72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endParaRPr>
          </a:p>
        </p:txBody>
      </p:sp>
      <p:sp>
        <p:nvSpPr>
          <p:cNvPr id="5" name="椭圆 4"/>
          <p:cNvSpPr/>
          <p:nvPr/>
        </p:nvSpPr>
        <p:spPr>
          <a:xfrm>
            <a:off x="5543925" y="1515436"/>
            <a:ext cx="1104150" cy="1104149"/>
          </a:xfrm>
          <a:prstGeom prst="ellipse">
            <a:avLst/>
          </a:prstGeom>
          <a:solidFill>
            <a:schemeClr val="accent2"/>
          </a:soli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2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Arial" panose="020B0604020202020204" pitchFamily="34" charset="0"/>
              </a:rPr>
              <a:t>02</a:t>
            </a:r>
            <a:endParaRPr kumimoji="0" lang="zh-CN" altLang="en-US" sz="32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Arial" panose="020B0604020202020204" pitchFamily="34" charset="0"/>
            </a:endParaRPr>
          </a:p>
        </p:txBody>
      </p:sp>
      <p:sp>
        <p:nvSpPr>
          <p:cNvPr id="18" name="文本框 17"/>
          <p:cNvSpPr txBox="1"/>
          <p:nvPr/>
        </p:nvSpPr>
        <p:spPr>
          <a:xfrm>
            <a:off x="6348095" y="367030"/>
            <a:ext cx="5292090" cy="52197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rPr>
              <a:t>《福建省商贸贷外贸贷实施暂行办法》</a:t>
            </a:r>
            <a:endPar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endParaRPr>
          </a:p>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rPr>
              <a:t>政策解读</a:t>
            </a:r>
            <a:endParaRPr lang="zh-CN"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p:cNvGrpSpPr/>
          <p:nvPr/>
        </p:nvGrpSpPr>
        <p:grpSpPr>
          <a:xfrm>
            <a:off x="6347460" y="1490345"/>
            <a:ext cx="5448300" cy="4064000"/>
            <a:chOff x="7903142" y="2283239"/>
            <a:chExt cx="3107758" cy="3876916"/>
          </a:xfrm>
        </p:grpSpPr>
        <p:sp>
          <p:nvSpPr>
            <p:cNvPr id="5" name="íṡľíḍè-Rectangle 29"/>
            <p:cNvSpPr/>
            <p:nvPr/>
          </p:nvSpPr>
          <p:spPr>
            <a:xfrm>
              <a:off x="7903142" y="2283239"/>
              <a:ext cx="3107758" cy="3876916"/>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square" anchor="ctr" anchorCtr="1">
              <a:normAutofit lnSpcReduction="10000"/>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       </a:t>
              </a:r>
              <a:endParaRPr kumimoji="0" lang="zh-CN" altLang="en-US" sz="16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endParaRPr>
            </a:p>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      </a:t>
              </a:r>
              <a:r>
                <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一是依托</a:t>
              </a:r>
              <a:r>
                <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hlinkClick r:id="rId1" action="ppaction://hlinksldjump"/>
                </a:rPr>
                <a:t>金服云平台</a:t>
              </a:r>
              <a:r>
                <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，利用线上资源，推进银企高效、快速对接；</a:t>
              </a:r>
              <a:endPar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endParaRPr>
            </a:p>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    二是专门面向中小微商贸、外贸企业，实行名单制动态管理，符合条件企业均可申请进入企业池；</a:t>
              </a:r>
              <a:endPar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endParaRPr>
            </a:p>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    三是</a:t>
              </a:r>
              <a:r>
                <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hlinkClick r:id="rId2" action="ppaction://hlinksldjump"/>
                </a:rPr>
                <a:t>风险补偿资金池给予信贷风险分担</a:t>
              </a:r>
              <a:r>
                <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，完善贷款风险共担机制，推动金融机构提高贷款风险容忍度。</a:t>
              </a:r>
              <a:endPar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13" name="íṡľíḍè-TextBox 49"/>
            <p:cNvSpPr txBox="1"/>
            <p:nvPr/>
          </p:nvSpPr>
          <p:spPr bwMode="auto">
            <a:xfrm>
              <a:off x="8379345" y="2427553"/>
              <a:ext cx="2155353" cy="328231"/>
            </a:xfrm>
            <a:prstGeom prst="rect">
              <a:avLst/>
            </a:prstGeom>
            <a:noFill/>
          </p:spPr>
          <p:txBody>
            <a:bodyPr wrap="non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500" b="0" i="0" u="none" strike="noStrike" kern="1200" cap="none" spc="0" normalizeH="0" baseline="0" noProof="0">
                  <a:ln>
                    <a:noFill/>
                  </a:ln>
                  <a:solidFill>
                    <a:srgbClr val="013365"/>
                  </a:solidFill>
                  <a:effectLst/>
                  <a:uLnTx/>
                  <a:uFillTx/>
                  <a:latin typeface="Arial" panose="020B0604020202020204" pitchFamily="34" charset="0"/>
                  <a:ea typeface="微软雅黑" panose="020B0503020204020204" charset="-122"/>
                  <a:cs typeface="+mn-cs"/>
                  <a:sym typeface="Arial" panose="020B0604020202020204" pitchFamily="34" charset="0"/>
                </a:rPr>
                <a:t>三个主要特点</a:t>
              </a:r>
              <a:endParaRPr kumimoji="0" lang="zh-CN" altLang="en-US" sz="2500" b="0" i="0" u="none" strike="noStrike" kern="1200" cap="none" spc="0" normalizeH="0" baseline="0" noProof="0">
                <a:ln>
                  <a:noFill/>
                </a:ln>
                <a:solidFill>
                  <a:srgbClr val="013365"/>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grpSp>
      <p:grpSp>
        <p:nvGrpSpPr>
          <p:cNvPr id="23" name="组合 22"/>
          <p:cNvGrpSpPr/>
          <p:nvPr/>
        </p:nvGrpSpPr>
        <p:grpSpPr>
          <a:xfrm>
            <a:off x="998855" y="1494155"/>
            <a:ext cx="4898390" cy="4060190"/>
            <a:chOff x="1405199" y="2965458"/>
            <a:chExt cx="3107651" cy="4020719"/>
          </a:xfrm>
        </p:grpSpPr>
        <p:sp>
          <p:nvSpPr>
            <p:cNvPr id="3" name="íṡľíḍè-Rectangle 27"/>
            <p:cNvSpPr/>
            <p:nvPr/>
          </p:nvSpPr>
          <p:spPr>
            <a:xfrm>
              <a:off x="1405199" y="2965458"/>
              <a:ext cx="3107651" cy="4020719"/>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square" anchor="ctr" anchorCtr="1">
              <a:normAutofit/>
            </a:bodyPr>
            <a:lstStyle/>
            <a:p>
              <a:pPr marL="0" marR="0" lvl="0" indent="0" algn="ctr" defTabSz="914400" rtl="0" eaLnBrk="1" fontAlgn="auto" latinLnBrk="0" hangingPunct="1">
                <a:lnSpc>
                  <a:spcPct val="12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endParaRPr>
            </a:p>
            <a:p>
              <a:pPr marL="0" marR="0" lvl="0" indent="0" algn="ctr" defTabSz="914400" rtl="0" eaLnBrk="1" fontAlgn="auto" latinLnBrk="0" hangingPunct="1">
                <a:lnSpc>
                  <a:spcPct val="12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endParaRPr>
            </a:p>
            <a:p>
              <a:pPr marL="0" marR="0" lvl="0" indent="0" algn="l" defTabSz="914400" rtl="0" fontAlgn="auto">
                <a:lnSpc>
                  <a:spcPts val="4000"/>
                </a:lnSpc>
                <a:spcBef>
                  <a:spcPts val="0"/>
                </a:spcBef>
                <a:spcAft>
                  <a:spcPts val="0"/>
                </a:spcAft>
                <a:buClrTx/>
                <a:buSzTx/>
                <a:buFontTx/>
                <a:buNone/>
                <a:defRPr/>
              </a:pPr>
              <a:r>
                <a:rPr kumimoji="0" lang="zh-CN" altLang="en-US" sz="16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  </a:t>
              </a:r>
              <a:r>
                <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      商贸贷外贸贷是指银行等金融机构依托金服云平台，借助资金池提供贷款风险补偿作为增信手段，为符合条件的商贸服务企业和符合条件的外贸企业提供流动性融资服务的信贷产品。</a:t>
              </a:r>
              <a:endPar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11" name="íṡľíḍè-TextBox 45"/>
            <p:cNvSpPr txBox="1"/>
            <p:nvPr/>
          </p:nvSpPr>
          <p:spPr bwMode="auto">
            <a:xfrm>
              <a:off x="1896013" y="3093283"/>
              <a:ext cx="2155353" cy="328231"/>
            </a:xfrm>
            <a:prstGeom prst="rect">
              <a:avLst/>
            </a:prstGeom>
            <a:noFill/>
            <a:ln>
              <a:noFill/>
            </a:ln>
          </p:spPr>
          <p:txBody>
            <a:bodyPr wrap="non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500" b="0" i="0" u="none" strike="noStrike" kern="1200" cap="none" spc="0" normalizeH="0" baseline="0" noProof="0">
                  <a:ln>
                    <a:noFill/>
                  </a:ln>
                  <a:solidFill>
                    <a:srgbClr val="006FB8"/>
                  </a:solidFill>
                  <a:effectLst/>
                  <a:uLnTx/>
                  <a:uFillTx/>
                  <a:latin typeface="Arial" panose="020B0604020202020204" pitchFamily="34" charset="0"/>
                  <a:ea typeface="微软雅黑" panose="020B0503020204020204" charset="-122"/>
                  <a:cs typeface="+mn-cs"/>
                  <a:sym typeface="Arial" panose="020B0604020202020204" pitchFamily="34" charset="0"/>
                </a:rPr>
                <a:t>概念</a:t>
              </a:r>
              <a:endParaRPr kumimoji="0" lang="zh-CN" altLang="en-US" sz="2500" b="0" i="0" u="none" strike="noStrike" kern="1200" cap="none" spc="0" normalizeH="0" baseline="0" noProof="0">
                <a:ln>
                  <a:noFill/>
                </a:ln>
                <a:solidFill>
                  <a:srgbClr val="006FB8"/>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grpSp>
      <p:sp>
        <p:nvSpPr>
          <p:cNvPr id="18" name="文本框 17"/>
          <p:cNvSpPr txBox="1"/>
          <p:nvPr/>
        </p:nvSpPr>
        <p:spPr>
          <a:xfrm>
            <a:off x="6348095" y="367030"/>
            <a:ext cx="5292090" cy="52197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rPr>
              <a:t>《福建省商贸贷外贸贷实施暂行办法》</a:t>
            </a:r>
            <a:endPar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endParaRPr>
          </a:p>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rPr>
              <a:t>政策解读</a:t>
            </a:r>
            <a:endParaRPr lang="zh-CN" altLang="en-US"/>
          </a:p>
        </p:txBody>
      </p:sp>
      <p:sp>
        <p:nvSpPr>
          <p:cNvPr id="6" name="文本框 5"/>
          <p:cNvSpPr txBox="1"/>
          <p:nvPr/>
        </p:nvSpPr>
        <p:spPr>
          <a:xfrm>
            <a:off x="3492500" y="462263"/>
            <a:ext cx="5262880" cy="1014730"/>
          </a:xfrm>
          <a:prstGeom prst="rect">
            <a:avLst/>
          </a:prstGeom>
          <a:noFill/>
        </p:spPr>
        <p:txBody>
          <a:bodyPr wrap="non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60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rPr>
              <a:t>2.1 </a:t>
            </a:r>
            <a:r>
              <a:rPr kumimoji="0" lang="zh-CN" altLang="zh-CN" sz="60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rPr>
              <a:t>概念和特点</a:t>
            </a:r>
            <a:endParaRPr kumimoji="0" lang="zh-CN" altLang="zh-CN" sz="60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88340" y="534035"/>
            <a:ext cx="10668000" cy="4739005"/>
          </a:xfrm>
          <a:prstGeom prst="rect">
            <a:avLst/>
          </a:prstGeom>
          <a:noFill/>
          <a:ln w="9525">
            <a:noFill/>
          </a:ln>
        </p:spPr>
        <p:txBody>
          <a:bodyPr wrap="square">
            <a:spAutoFit/>
          </a:bodyPr>
          <a:p>
            <a:pPr indent="0"/>
            <a:r>
              <a:rPr lang="en-US" altLang="zh-CN" sz="3200" b="0">
                <a:solidFill>
                  <a:srgbClr val="000000"/>
                </a:solidFill>
                <a:latin typeface="仿宋_GB2312" panose="02010609030101010101" charset="-122"/>
                <a:ea typeface="仿宋_GB2312" panose="02010609030101010101" charset="-122"/>
                <a:cs typeface="仿宋_GB2312" panose="02010609030101010101" charset="-122"/>
              </a:rPr>
              <a:t>    </a:t>
            </a:r>
            <a:r>
              <a:rPr lang="zh-CN" altLang="en-US" sz="3000" b="0">
                <a:solidFill>
                  <a:srgbClr val="000000"/>
                </a:solidFill>
                <a:latin typeface="+mn-ea"/>
                <a:cs typeface="仿宋_GB2312" panose="02010609030101010101" charset="-122"/>
              </a:rPr>
              <a:t>金服云平台自去年底上线试运行以来，</a:t>
            </a:r>
            <a:r>
              <a:rPr lang="zh-CN" altLang="en-US" sz="3000" b="0">
                <a:latin typeface="+mn-ea"/>
                <a:cs typeface="仿宋_GB2312" panose="02010609030101010101" charset="-122"/>
              </a:rPr>
              <a:t>已经接入市场监管、税务、商务、电力等政府部门和企事业单位近</a:t>
            </a:r>
            <a:r>
              <a:rPr lang="en-US" altLang="zh-CN" sz="3000" b="0">
                <a:latin typeface="+mn-ea"/>
                <a:cs typeface="仿宋_GB2312" panose="02010609030101010101" charset="-122"/>
              </a:rPr>
              <a:t>4400</a:t>
            </a:r>
            <a:r>
              <a:rPr lang="zh-CN" altLang="en-US" sz="3000" b="0">
                <a:latin typeface="+mn-ea"/>
                <a:cs typeface="仿宋_GB2312" panose="02010609030101010101" charset="-122"/>
              </a:rPr>
              <a:t>项涉企数据，打破数据“烟囱”；率先应用区块链技术实现企业注册认证全流程线上化；基于精准的企业画像，智能匹配融资需求与产品供给，提升企业融资效率；通过大数据分析，构建企业信用体系，突破银企信息不对称瓶颈。截至</a:t>
            </a:r>
            <a:r>
              <a:rPr lang="en-US" altLang="zh-CN" sz="3000" b="0">
                <a:latin typeface="+mn-ea"/>
                <a:cs typeface="仿宋_GB2312" panose="02010609030101010101" charset="-122"/>
              </a:rPr>
              <a:t>7</a:t>
            </a:r>
            <a:r>
              <a:rPr lang="zh-CN" altLang="en-US" sz="3000" b="0">
                <a:latin typeface="+mn-ea"/>
                <a:cs typeface="仿宋_GB2312" panose="02010609030101010101" charset="-122"/>
              </a:rPr>
              <a:t>月底，金服云平台参与金融机构</a:t>
            </a:r>
            <a:r>
              <a:rPr lang="en-US" altLang="zh-CN" sz="3000" b="0">
                <a:latin typeface="+mn-ea"/>
                <a:cs typeface="仿宋_GB2312" panose="02010609030101010101" charset="-122"/>
              </a:rPr>
              <a:t>29</a:t>
            </a:r>
            <a:r>
              <a:rPr lang="zh-CN" altLang="en-US" sz="3000" b="0">
                <a:latin typeface="+mn-ea"/>
                <a:cs typeface="仿宋_GB2312" panose="02010609030101010101" charset="-122"/>
              </a:rPr>
              <a:t>家，包括</a:t>
            </a:r>
            <a:r>
              <a:rPr lang="en-US" altLang="zh-CN" sz="3000" b="0">
                <a:latin typeface="+mn-ea"/>
                <a:cs typeface="仿宋_GB2312" panose="02010609030101010101" charset="-122"/>
              </a:rPr>
              <a:t>27</a:t>
            </a:r>
            <a:r>
              <a:rPr lang="zh-CN" altLang="en-US" sz="3000" b="0">
                <a:latin typeface="+mn-ea"/>
                <a:cs typeface="仿宋_GB2312" panose="02010609030101010101" charset="-122"/>
              </a:rPr>
              <a:t>家银行和海峡股权交易中心、兴业国信资管，平台注册用户数达</a:t>
            </a:r>
            <a:r>
              <a:rPr lang="en-US" altLang="zh-CN" sz="3000" b="0">
                <a:latin typeface="+mn-ea"/>
                <a:cs typeface="仿宋_GB2312" panose="02010609030101010101" charset="-122"/>
              </a:rPr>
              <a:t>5</a:t>
            </a:r>
            <a:r>
              <a:rPr lang="zh-CN" altLang="en-US" sz="3000" b="0">
                <a:latin typeface="+mn-ea"/>
                <a:cs typeface="仿宋_GB2312" panose="02010609030101010101" charset="-122"/>
              </a:rPr>
              <a:t>万户，金融机构发布金融产品超</a:t>
            </a:r>
            <a:r>
              <a:rPr lang="en-US" altLang="zh-CN" sz="3000" b="0">
                <a:latin typeface="+mn-ea"/>
                <a:cs typeface="仿宋_GB2312" panose="02010609030101010101" charset="-122"/>
              </a:rPr>
              <a:t>300</a:t>
            </a:r>
            <a:r>
              <a:rPr lang="zh-CN" altLang="en-US" sz="3000" b="0">
                <a:latin typeface="+mn-ea"/>
                <a:cs typeface="仿宋_GB2312" panose="02010609030101010101" charset="-122"/>
              </a:rPr>
              <a:t>项，企业发布融资需求将近</a:t>
            </a:r>
            <a:r>
              <a:rPr lang="en-US" altLang="zh-CN" sz="3000" b="0">
                <a:latin typeface="+mn-ea"/>
                <a:cs typeface="仿宋_GB2312" panose="02010609030101010101" charset="-122"/>
              </a:rPr>
              <a:t>800</a:t>
            </a:r>
            <a:r>
              <a:rPr lang="zh-CN" altLang="en-US" sz="3000" b="0">
                <a:latin typeface="+mn-ea"/>
                <a:cs typeface="仿宋_GB2312" panose="02010609030101010101" charset="-122"/>
              </a:rPr>
              <a:t>亿元，目前已对接解决近</a:t>
            </a:r>
            <a:r>
              <a:rPr lang="en-US" altLang="zh-CN" sz="3000" b="0">
                <a:latin typeface="+mn-ea"/>
                <a:cs typeface="仿宋_GB2312" panose="02010609030101010101" charset="-122"/>
              </a:rPr>
              <a:t>200</a:t>
            </a:r>
            <a:r>
              <a:rPr lang="zh-CN" altLang="en-US" sz="3000" b="0">
                <a:latin typeface="+mn-ea"/>
                <a:cs typeface="仿宋_GB2312" panose="02010609030101010101" charset="-122"/>
              </a:rPr>
              <a:t>亿元。</a:t>
            </a:r>
            <a:endParaRPr lang="zh-CN" altLang="en-US" sz="3000">
              <a:latin typeface="+mn-e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íṡľíḍè-Rectangle 29"/>
          <p:cNvSpPr/>
          <p:nvPr/>
        </p:nvSpPr>
        <p:spPr>
          <a:xfrm>
            <a:off x="6347460" y="1490345"/>
            <a:ext cx="5448300" cy="4064000"/>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square" anchor="ctr" anchorCtr="1">
            <a:normAutofit lnSpcReduction="10000"/>
          </a:bodyPr>
          <a:p>
            <a:pPr marL="0" marR="0" lvl="0" indent="0" algn="l" defTabSz="914400" rtl="0" eaLnBrk="1" fontAlgn="auto" latinLnBrk="0" hangingPunct="1">
              <a:lnSpc>
                <a:spcPct val="120000"/>
              </a:lnSpc>
              <a:spcBef>
                <a:spcPts val="0"/>
              </a:spcBef>
              <a:spcAft>
                <a:spcPts val="0"/>
              </a:spcAft>
              <a:buClrTx/>
              <a:buSzTx/>
              <a:buFontTx/>
              <a:buNone/>
              <a:defRPr/>
            </a:pPr>
            <a:r>
              <a:rPr kumimoji="0" lang="en-US" altLang="zh-CN"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    </a:t>
            </a:r>
            <a:r>
              <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符合《国家融资担保基金银担“总对总”批量担保业务合作方案（试行）》规定的，纳入“总对总”批量担保业务，合作金融机构和政府性融资担保体系按照2∶8比例分担贷款本息的风险责任，事先锁定合作业务总体担保代偿率上限暂定为5%。</a:t>
            </a:r>
            <a:endPar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3" name="íṡľíḍè-Rectangle 27"/>
          <p:cNvSpPr/>
          <p:nvPr/>
        </p:nvSpPr>
        <p:spPr>
          <a:xfrm>
            <a:off x="998855" y="1494155"/>
            <a:ext cx="4898390" cy="4060190"/>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square" anchor="ctr" anchorCtr="1">
            <a:normAutofit/>
          </a:bodyPr>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  </a:t>
            </a:r>
            <a:r>
              <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rPr>
              <a:t>     未纳入政府性融资担保范围分险的，发生贷款损失，扣除可由保险公司、其他融资担保、抵质押物代偿金额后，按照以下比例分担风险责任：（一）本金损失低于20%时，资金池不给予补偿；（二）本金损失高于20%时，资金池按不超过本金损失的50%给予就高补偿，合作银行承担的损失不低于本金的20%。</a:t>
            </a:r>
            <a:endParaRPr kumimoji="0" lang="zh-CN" altLang="en-US" sz="2300" b="0" i="0" u="none" strike="noStrike" kern="1200" cap="none" spc="0" normalizeH="0" baseline="0" noProof="0">
              <a:ln>
                <a:noFill/>
              </a:ln>
              <a:solidFill>
                <a:srgbClr val="080808"/>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18" name="文本框 17"/>
          <p:cNvSpPr txBox="1"/>
          <p:nvPr/>
        </p:nvSpPr>
        <p:spPr>
          <a:xfrm>
            <a:off x="6348095" y="367030"/>
            <a:ext cx="5292090" cy="52197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rPr>
              <a:t>《福建省商贸贷外贸贷实施暂行办法》</a:t>
            </a:r>
            <a:endPar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endParaRPr>
          </a:p>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noProof="0" dirty="0">
                <a:ln>
                  <a:noFill/>
                </a:ln>
                <a:solidFill>
                  <a:srgbClr val="013365"/>
                </a:solidFill>
                <a:effectLst/>
                <a:uLnTx/>
                <a:uFillTx/>
                <a:latin typeface="Arial" panose="020B0604020202020204"/>
                <a:ea typeface="微软雅黑" panose="020B0503020204020204" charset="-122"/>
                <a:cs typeface="+mn-ea"/>
                <a:sym typeface="+mn-lt"/>
              </a:rPr>
              <a:t>政策解读</a:t>
            </a:r>
            <a:endParaRPr lang="zh-CN" altLang="en-US"/>
          </a:p>
        </p:txBody>
      </p:sp>
      <p:sp>
        <p:nvSpPr>
          <p:cNvPr id="6" name="文本框 5"/>
          <p:cNvSpPr txBox="1"/>
          <p:nvPr/>
        </p:nvSpPr>
        <p:spPr>
          <a:xfrm>
            <a:off x="4203700" y="462263"/>
            <a:ext cx="3840480" cy="829945"/>
          </a:xfrm>
          <a:prstGeom prst="rect">
            <a:avLst/>
          </a:prstGeom>
          <a:noFill/>
        </p:spPr>
        <p:txBody>
          <a:bodyPr wrap="non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48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rPr>
              <a:t>风险补偿规定</a:t>
            </a:r>
            <a:endParaRPr kumimoji="0" lang="zh-CN" altLang="zh-CN" sz="4800" b="1" i="0" u="none" strike="noStrike" kern="1200" cap="none" spc="0" normalizeH="0" baseline="0" noProof="0" dirty="0">
              <a:ln>
                <a:noFill/>
              </a:ln>
              <a:solidFill>
                <a:srgbClr val="013365"/>
              </a:solidFill>
              <a:effectLst/>
              <a:uLnTx/>
              <a:uFillTx/>
              <a:latin typeface="Arial" panose="020B0604020202020204"/>
              <a:ea typeface="微软雅黑" panose="020B0503020204020204" charset="-122"/>
              <a:cs typeface="+mn-ea"/>
            </a:endParaRPr>
          </a:p>
        </p:txBody>
      </p:sp>
    </p:spTree>
  </p:cSld>
  <p:clrMapOvr>
    <a:masterClrMapping/>
  </p:clrMapOvr>
</p:sld>
</file>

<file path=ppt/tags/tag1.xml><?xml version="1.0" encoding="utf-8"?>
<p:tagLst xmlns:p="http://schemas.openxmlformats.org/presentationml/2006/main">
  <p:tag name="ISLIDE.DIAGRAM" val="aa57e753-ffdb-4e2c-a1f4-aba92a86e2bc"/>
</p:tagLst>
</file>

<file path=ppt/tags/tag2.xml><?xml version="1.0" encoding="utf-8"?>
<p:tagLst xmlns:p="http://schemas.openxmlformats.org/presentationml/2006/main">
  <p:tag name="ISLIDE.DIAGRAM" val="aa57e753-ffdb-4e2c-a1f4-aba92a86e2bc"/>
</p:tagLst>
</file>

<file path=ppt/tags/tag3.xml><?xml version="1.0" encoding="utf-8"?>
<p:tagLst xmlns:p="http://schemas.openxmlformats.org/presentationml/2006/main">
  <p:tag name="ISLIDE.DIAGRAM" val="aa57e753-ffdb-4e2c-a1f4-aba92a86e2bc"/>
</p:tagLst>
</file>

<file path=ppt/tags/tag4.xml><?xml version="1.0" encoding="utf-8"?>
<p:tagLst xmlns:p="http://schemas.openxmlformats.org/presentationml/2006/main">
  <p:tag name="ISLIDE.DIAGRAM" val="aa57e753-ffdb-4e2c-a1f4-aba92a86e2bc"/>
</p:tagLst>
</file>

<file path=ppt/theme/theme1.xml><?xml version="1.0" encoding="utf-8"?>
<a:theme xmlns:a="http://schemas.openxmlformats.org/drawingml/2006/main" name="1_Office 主题​​">
  <a:themeElements>
    <a:clrScheme name="自定义 111">
      <a:dk1>
        <a:srgbClr val="080808"/>
      </a:dk1>
      <a:lt1>
        <a:sysClr val="window" lastClr="FFFFFF"/>
      </a:lt1>
      <a:dk2>
        <a:srgbClr val="080808"/>
      </a:dk2>
      <a:lt2>
        <a:srgbClr val="E7E6E6"/>
      </a:lt2>
      <a:accent1>
        <a:srgbClr val="013365"/>
      </a:accent1>
      <a:accent2>
        <a:srgbClr val="006FB8"/>
      </a:accent2>
      <a:accent3>
        <a:srgbClr val="013365"/>
      </a:accent3>
      <a:accent4>
        <a:srgbClr val="006FB8"/>
      </a:accent4>
      <a:accent5>
        <a:srgbClr val="013365"/>
      </a:accent5>
      <a:accent6>
        <a:srgbClr val="006FB8"/>
      </a:accent6>
      <a:hlink>
        <a:srgbClr val="013365"/>
      </a:hlink>
      <a:folHlink>
        <a:srgbClr val="006FB8"/>
      </a:folHlink>
    </a:clrScheme>
    <a:fontScheme name="ncav4uje">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4557</Words>
  <Application>WPS 演示</Application>
  <PresentationFormat>宽屏</PresentationFormat>
  <Paragraphs>209</Paragraphs>
  <Slides>27</Slides>
  <Notes>24</Notes>
  <HiddenSlides>0</HiddenSlides>
  <MMClips>1</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27</vt:i4>
      </vt:variant>
    </vt:vector>
  </HeadingPairs>
  <TitlesOfParts>
    <vt:vector size="37" baseType="lpstr">
      <vt:lpstr>Arial</vt:lpstr>
      <vt:lpstr>宋体</vt:lpstr>
      <vt:lpstr>Wingdings</vt:lpstr>
      <vt:lpstr>微软雅黑</vt:lpstr>
      <vt:lpstr>Arial</vt:lpstr>
      <vt:lpstr>等线</vt:lpstr>
      <vt:lpstr>等线</vt:lpstr>
      <vt:lpstr>仿宋_GB2312</vt:lpstr>
      <vt:lpstr>Arial Unicode MS</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谢谢大家！</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dell</cp:lastModifiedBy>
  <cp:revision>78</cp:revision>
  <dcterms:created xsi:type="dcterms:W3CDTF">2018-04-03T12:27:00Z</dcterms:created>
  <dcterms:modified xsi:type="dcterms:W3CDTF">2020-07-30T10:03:16Z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2052-10.8.0.6370</vt:lpwstr>
  </property>
</Properties>
</file>